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1" r:id="rId1"/>
    <p:sldMasterId id="2147483674" r:id="rId2"/>
  </p:sldMasterIdLst>
  <p:notesMasterIdLst>
    <p:notesMasterId r:id="rId38"/>
  </p:notesMasterIdLst>
  <p:handoutMasterIdLst>
    <p:handoutMasterId r:id="rId39"/>
  </p:handoutMasterIdLst>
  <p:sldIdLst>
    <p:sldId id="322" r:id="rId3"/>
    <p:sldId id="8019" r:id="rId4"/>
    <p:sldId id="8056" r:id="rId5"/>
    <p:sldId id="8053" r:id="rId6"/>
    <p:sldId id="8057" r:id="rId7"/>
    <p:sldId id="8058" r:id="rId8"/>
    <p:sldId id="8060" r:id="rId9"/>
    <p:sldId id="8061" r:id="rId10"/>
    <p:sldId id="8062" r:id="rId11"/>
    <p:sldId id="8063" r:id="rId12"/>
    <p:sldId id="8065" r:id="rId13"/>
    <p:sldId id="8064" r:id="rId14"/>
    <p:sldId id="8059" r:id="rId15"/>
    <p:sldId id="8066" r:id="rId16"/>
    <p:sldId id="8067" r:id="rId17"/>
    <p:sldId id="8068" r:id="rId18"/>
    <p:sldId id="8054" r:id="rId19"/>
    <p:sldId id="8069" r:id="rId20"/>
    <p:sldId id="8073" r:id="rId21"/>
    <p:sldId id="8074" r:id="rId22"/>
    <p:sldId id="8075" r:id="rId23"/>
    <p:sldId id="8071" r:id="rId24"/>
    <p:sldId id="8076" r:id="rId25"/>
    <p:sldId id="8089" r:id="rId26"/>
    <p:sldId id="8072" r:id="rId27"/>
    <p:sldId id="8077" r:id="rId28"/>
    <p:sldId id="8078" r:id="rId29"/>
    <p:sldId id="8079" r:id="rId30"/>
    <p:sldId id="8080" r:id="rId31"/>
    <p:sldId id="8082" r:id="rId32"/>
    <p:sldId id="8086" r:id="rId33"/>
    <p:sldId id="8087" r:id="rId34"/>
    <p:sldId id="8055" r:id="rId35"/>
    <p:sldId id="8088" r:id="rId36"/>
    <p:sldId id="7150" r:id="rId37"/>
  </p:sldIdLst>
  <p:sldSz cx="12192000" cy="6858000"/>
  <p:notesSz cx="6858000" cy="9144000"/>
  <p:custDataLst>
    <p:tags r:id="rId4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3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63FC512-BE04-4798-9D82-94EBC3CED5B5}" v="3" dt="2024-08-16T11:41:18.50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431" autoAdjust="0"/>
    <p:restoredTop sz="95377" autoAdjust="0"/>
  </p:normalViewPr>
  <p:slideViewPr>
    <p:cSldViewPr snapToGrid="0" showGuides="1">
      <p:cViewPr varScale="1">
        <p:scale>
          <a:sx n="127" d="100"/>
          <a:sy n="127" d="100"/>
        </p:scale>
        <p:origin x="391" y="72"/>
      </p:cViewPr>
      <p:guideLst>
        <p:guide orient="horz" pos="2160"/>
        <p:guide pos="3831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84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tags" Target="tags/tag1.xml"/><Relationship Id="rId45" Type="http://schemas.microsoft.com/office/2016/11/relationships/changesInfo" Target="changesInfos/changesInfo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theme" Target="theme/theme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notesMaster" Target="notesMasters/notesMaster1.xml"/><Relationship Id="rId46" Type="http://schemas.microsoft.com/office/2015/10/relationships/revisionInfo" Target="revisionInfo.xml"/><Relationship Id="rId20" Type="http://schemas.openxmlformats.org/officeDocument/2006/relationships/slide" Target="slides/slide18.xml"/><Relationship Id="rId4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I 子超" userId="369152cf091f851c" providerId="LiveId" clId="{A63FC512-BE04-4798-9D82-94EBC3CED5B5}"/>
    <pc:docChg chg="modSld">
      <pc:chgData name="LI 子超" userId="369152cf091f851c" providerId="LiveId" clId="{A63FC512-BE04-4798-9D82-94EBC3CED5B5}" dt="2024-08-16T11:41:18.498" v="12" actId="1076"/>
      <pc:docMkLst>
        <pc:docMk/>
      </pc:docMkLst>
      <pc:sldChg chg="modSp mod">
        <pc:chgData name="LI 子超" userId="369152cf091f851c" providerId="LiveId" clId="{A63FC512-BE04-4798-9D82-94EBC3CED5B5}" dt="2024-08-16T11:32:58.731" v="8"/>
        <pc:sldMkLst>
          <pc:docMk/>
          <pc:sldMk cId="3944530334" sldId="8068"/>
        </pc:sldMkLst>
        <pc:spChg chg="mod">
          <ac:chgData name="LI 子超" userId="369152cf091f851c" providerId="LiveId" clId="{A63FC512-BE04-4798-9D82-94EBC3CED5B5}" dt="2024-08-16T11:32:58.731" v="8"/>
          <ac:spMkLst>
            <pc:docMk/>
            <pc:sldMk cId="3944530334" sldId="8068"/>
            <ac:spMk id="6" creationId="{731256EE-8A1A-272E-887E-057FD7D784B9}"/>
          </ac:spMkLst>
        </pc:spChg>
      </pc:sldChg>
      <pc:sldChg chg="modSp">
        <pc:chgData name="LI 子超" userId="369152cf091f851c" providerId="LiveId" clId="{A63FC512-BE04-4798-9D82-94EBC3CED5B5}" dt="2024-08-16T11:41:18.498" v="12" actId="1076"/>
        <pc:sldMkLst>
          <pc:docMk/>
          <pc:sldMk cId="1279528512" sldId="8087"/>
        </pc:sldMkLst>
        <pc:picChg chg="mod">
          <ac:chgData name="LI 子超" userId="369152cf091f851c" providerId="LiveId" clId="{A63FC512-BE04-4798-9D82-94EBC3CED5B5}" dt="2024-08-16T11:41:18.498" v="12" actId="1076"/>
          <ac:picMkLst>
            <pc:docMk/>
            <pc:sldMk cId="1279528512" sldId="8087"/>
            <ac:picMk id="8" creationId="{14FEAC83-A945-039C-ED9D-2DBA518F4ADD}"/>
          </ac:picMkLst>
        </pc:picChg>
      </pc:sldChg>
      <pc:sldChg chg="modSp mod">
        <pc:chgData name="LI 子超" userId="369152cf091f851c" providerId="LiveId" clId="{A63FC512-BE04-4798-9D82-94EBC3CED5B5}" dt="2024-08-16T11:34:58.557" v="10" actId="207"/>
        <pc:sldMkLst>
          <pc:docMk/>
          <pc:sldMk cId="4274757747" sldId="8089"/>
        </pc:sldMkLst>
        <pc:spChg chg="mod">
          <ac:chgData name="LI 子超" userId="369152cf091f851c" providerId="LiveId" clId="{A63FC512-BE04-4798-9D82-94EBC3CED5B5}" dt="2024-08-16T11:34:58.557" v="10" actId="207"/>
          <ac:spMkLst>
            <pc:docMk/>
            <pc:sldMk cId="4274757747" sldId="8089"/>
            <ac:spMk id="3" creationId="{274CECA7-B66D-755B-7DEE-847358EC480E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1ADB97-6933-4BBC-A55F-93CB8D52DACE}" type="datetimeFigureOut">
              <a:rPr lang="zh-CN" altLang="en-US" smtClean="0"/>
              <a:t>2024/8/16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C674A8-0F4B-4B41-ABB0-E94ACC953E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0E4ACE-D239-45FF-BA4D-6701D1597303}" type="datetimeFigureOut">
              <a:rPr lang="zh-CN" altLang="en-US" smtClean="0"/>
              <a:t>2024/8/16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952CBD-C8F4-4EE3-B33F-7E804526B7F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托尔斯泰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52CBD-C8F4-4EE3-B33F-7E804526B7FE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11302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52CBD-C8F4-4EE3-B33F-7E804526B7FE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88376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52CBD-C8F4-4EE3-B33F-7E804526B7FE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08240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52CBD-C8F4-4EE3-B33F-7E804526B7FE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85875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52CBD-C8F4-4EE3-B33F-7E804526B7FE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08994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52CBD-C8F4-4EE3-B33F-7E804526B7FE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20304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52CBD-C8F4-4EE3-B33F-7E804526B7FE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16430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52CBD-C8F4-4EE3-B33F-7E804526B7FE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35657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52CBD-C8F4-4EE3-B33F-7E804526B7FE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28075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52CBD-C8F4-4EE3-B33F-7E804526B7FE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32513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52CBD-C8F4-4EE3-B33F-7E804526B7FE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02164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1390650" y="764705"/>
            <a:ext cx="9410700" cy="2133600"/>
          </a:xfrm>
        </p:spPr>
        <p:txBody>
          <a:bodyPr/>
          <a:lstStyle>
            <a:lvl1pPr algn="ctr">
              <a:defRPr sz="44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930402" y="2996952"/>
            <a:ext cx="8331199" cy="2362200"/>
          </a:xfrm>
        </p:spPr>
        <p:txBody>
          <a:bodyPr/>
          <a:lstStyle>
            <a:lvl1pPr marL="0" indent="0" algn="ctr">
              <a:buFont typeface="Wingdings" panose="05000000000000000000" pitchFamily="2" charset="2"/>
              <a:buNone/>
              <a:defRPr sz="3200"/>
            </a:lvl1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609601" y="6248400"/>
            <a:ext cx="2844800" cy="457200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1" y="6248400"/>
            <a:ext cx="2844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/>
            </a:lvl1pPr>
          </a:lstStyle>
          <a:p>
            <a:pPr>
              <a:defRPr/>
            </a:pPr>
            <a:fld id="{5ADEC62A-3F38-4155-A745-B56F56B1637D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09601" y="6248400"/>
            <a:ext cx="2844800" cy="457200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1" y="6248400"/>
            <a:ext cx="2844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/>
            </a:lvl1pPr>
          </a:lstStyle>
          <a:p>
            <a:pPr>
              <a:defRPr/>
            </a:pPr>
            <a:fld id="{2ACB9267-387A-4112-97AC-F67EDF455495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1" y="122238"/>
            <a:ext cx="2743200" cy="6008687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1" y="122238"/>
            <a:ext cx="8026400" cy="6008687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09601" y="6248400"/>
            <a:ext cx="2844800" cy="457200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054218-5756-4C6F-B12E-13B2EC0EC0CD}" type="slidenum">
              <a:rPr lang="zh-CN" altLang="en-US"/>
              <a:t>‹#›</a:t>
            </a:fld>
            <a:endParaRPr lang="zh-CN" altLang="zh-C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239349" y="634678"/>
            <a:ext cx="11809312" cy="562074"/>
          </a:xfrm>
          <a:prstGeom prst="rect">
            <a:avLst/>
          </a:prstGeom>
        </p:spPr>
        <p:txBody>
          <a:bodyPr/>
          <a:lstStyle>
            <a:lvl1pPr algn="l">
              <a:defRPr sz="3200" spc="100" baseline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2" name="矩形 1"/>
          <p:cNvSpPr/>
          <p:nvPr userDrawn="1"/>
        </p:nvSpPr>
        <p:spPr bwMode="auto">
          <a:xfrm>
            <a:off x="-1" y="1268760"/>
            <a:ext cx="9576000" cy="18000"/>
          </a:xfrm>
          <a:prstGeom prst="rect">
            <a:avLst/>
          </a:prstGeom>
          <a:gradFill flip="none" rotWithShape="1">
            <a:gsLst>
              <a:gs pos="50000">
                <a:srgbClr val="C00000"/>
              </a:gs>
              <a:gs pos="0">
                <a:schemeClr val="bg1"/>
              </a:gs>
            </a:gsLst>
            <a:lin ang="108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621121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email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470647" y="1992779"/>
            <a:ext cx="7682753" cy="2286001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470647" y="4712447"/>
            <a:ext cx="7364506" cy="1210235"/>
          </a:xfrm>
        </p:spPr>
        <p:txBody>
          <a:bodyPr>
            <a:normAutofit/>
          </a:bodyPr>
          <a:lstStyle>
            <a:lvl1pPr marL="0" indent="0" algn="ctr">
              <a:buNone/>
              <a:defRPr sz="3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2EF2C-8617-4E8D-9C8A-771407435FEA}" type="datetime1">
              <a:rPr lang="zh-CN" altLang="en-US" smtClean="0"/>
              <a:t>2024/8/16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5892B-83CD-4852-A163-816BBE635E3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64876" y="251741"/>
            <a:ext cx="9988924" cy="939088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493877"/>
            <a:ext cx="10515600" cy="447243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1086971" y="6356349"/>
            <a:ext cx="2743200" cy="365125"/>
          </a:xfrm>
        </p:spPr>
        <p:txBody>
          <a:bodyPr/>
          <a:lstStyle/>
          <a:p>
            <a:fld id="{13E0B116-F030-4C6E-907D-24696DD7EE0A}" type="datetime1">
              <a:rPr lang="zh-CN" altLang="en-US" smtClean="0"/>
              <a:t>2024/8/16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0330478" y="6394217"/>
            <a:ext cx="1340597" cy="260722"/>
          </a:xfrm>
        </p:spPr>
        <p:txBody>
          <a:bodyPr/>
          <a:lstStyle/>
          <a:p>
            <a:fld id="{E615892B-83CD-4852-A163-816BBE635E3B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7" name="组合 6"/>
          <p:cNvGrpSpPr/>
          <p:nvPr userDrawn="1"/>
        </p:nvGrpSpPr>
        <p:grpSpPr>
          <a:xfrm>
            <a:off x="343502" y="5959532"/>
            <a:ext cx="333318" cy="333318"/>
            <a:chOff x="11520099" y="6172200"/>
            <a:chExt cx="333318" cy="333318"/>
          </a:xfrm>
        </p:grpSpPr>
        <p:sp>
          <p:nvSpPr>
            <p:cNvPr id="8" name="椭圆 7"/>
            <p:cNvSpPr/>
            <p:nvPr/>
          </p:nvSpPr>
          <p:spPr>
            <a:xfrm>
              <a:off x="11520099" y="6172200"/>
              <a:ext cx="333318" cy="333318"/>
            </a:xfrm>
            <a:prstGeom prst="ellips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Arial Black" panose="020B0A04020102020204" pitchFamily="34" charset="0"/>
              </a:endParaRPr>
            </a:p>
          </p:txBody>
        </p:sp>
        <p:sp>
          <p:nvSpPr>
            <p:cNvPr id="9" name="appartments_160217"/>
            <p:cNvSpPr>
              <a:spLocks noChangeAspect="1"/>
            </p:cNvSpPr>
            <p:nvPr/>
          </p:nvSpPr>
          <p:spPr bwMode="auto">
            <a:xfrm>
              <a:off x="11567497" y="6203086"/>
              <a:ext cx="238522" cy="238208"/>
            </a:xfrm>
            <a:custGeom>
              <a:avLst/>
              <a:gdLst>
                <a:gd name="connsiteX0" fmla="*/ 86413 w 591547"/>
                <a:gd name="connsiteY0" fmla="*/ 515758 h 590770"/>
                <a:gd name="connsiteX1" fmla="*/ 171919 w 591547"/>
                <a:gd name="connsiteY1" fmla="*/ 515758 h 590770"/>
                <a:gd name="connsiteX2" fmla="*/ 171919 w 591547"/>
                <a:gd name="connsiteY2" fmla="*/ 537523 h 590770"/>
                <a:gd name="connsiteX3" fmla="*/ 86413 w 591547"/>
                <a:gd name="connsiteY3" fmla="*/ 537523 h 590770"/>
                <a:gd name="connsiteX4" fmla="*/ 86413 w 591547"/>
                <a:gd name="connsiteY4" fmla="*/ 461733 h 590770"/>
                <a:gd name="connsiteX5" fmla="*/ 171919 w 591547"/>
                <a:gd name="connsiteY5" fmla="*/ 461733 h 590770"/>
                <a:gd name="connsiteX6" fmla="*/ 171919 w 591547"/>
                <a:gd name="connsiteY6" fmla="*/ 483498 h 590770"/>
                <a:gd name="connsiteX7" fmla="*/ 86413 w 591547"/>
                <a:gd name="connsiteY7" fmla="*/ 483498 h 590770"/>
                <a:gd name="connsiteX8" fmla="*/ 86413 w 591547"/>
                <a:gd name="connsiteY8" fmla="*/ 408616 h 590770"/>
                <a:gd name="connsiteX9" fmla="*/ 171919 w 591547"/>
                <a:gd name="connsiteY9" fmla="*/ 408616 h 590770"/>
                <a:gd name="connsiteX10" fmla="*/ 171919 w 591547"/>
                <a:gd name="connsiteY10" fmla="*/ 429474 h 590770"/>
                <a:gd name="connsiteX11" fmla="*/ 86413 w 591547"/>
                <a:gd name="connsiteY11" fmla="*/ 429474 h 590770"/>
                <a:gd name="connsiteX12" fmla="*/ 204177 w 591547"/>
                <a:gd name="connsiteY12" fmla="*/ 357041 h 590770"/>
                <a:gd name="connsiteX13" fmla="*/ 204177 w 591547"/>
                <a:gd name="connsiteY13" fmla="*/ 569815 h 590770"/>
                <a:gd name="connsiteX14" fmla="*/ 333300 w 591547"/>
                <a:gd name="connsiteY14" fmla="*/ 569815 h 590770"/>
                <a:gd name="connsiteX15" fmla="*/ 333300 w 591547"/>
                <a:gd name="connsiteY15" fmla="*/ 382026 h 590770"/>
                <a:gd name="connsiteX16" fmla="*/ 183194 w 591547"/>
                <a:gd name="connsiteY16" fmla="*/ 357041 h 590770"/>
                <a:gd name="connsiteX17" fmla="*/ 75053 w 591547"/>
                <a:gd name="connsiteY17" fmla="*/ 382026 h 590770"/>
                <a:gd name="connsiteX18" fmla="*/ 75053 w 591547"/>
                <a:gd name="connsiteY18" fmla="*/ 569815 h 590770"/>
                <a:gd name="connsiteX19" fmla="*/ 183194 w 591547"/>
                <a:gd name="connsiteY19" fmla="*/ 569815 h 590770"/>
                <a:gd name="connsiteX20" fmla="*/ 247709 w 591547"/>
                <a:gd name="connsiteY20" fmla="*/ 311838 h 590770"/>
                <a:gd name="connsiteX21" fmla="*/ 322851 w 591547"/>
                <a:gd name="connsiteY21" fmla="*/ 311838 h 590770"/>
                <a:gd name="connsiteX22" fmla="*/ 322851 w 591547"/>
                <a:gd name="connsiteY22" fmla="*/ 332826 h 590770"/>
                <a:gd name="connsiteX23" fmla="*/ 247709 w 591547"/>
                <a:gd name="connsiteY23" fmla="*/ 332826 h 590770"/>
                <a:gd name="connsiteX24" fmla="*/ 247709 w 591547"/>
                <a:gd name="connsiteY24" fmla="*/ 257944 h 590770"/>
                <a:gd name="connsiteX25" fmla="*/ 322851 w 591547"/>
                <a:gd name="connsiteY25" fmla="*/ 257944 h 590770"/>
                <a:gd name="connsiteX26" fmla="*/ 322851 w 591547"/>
                <a:gd name="connsiteY26" fmla="*/ 279580 h 590770"/>
                <a:gd name="connsiteX27" fmla="*/ 247709 w 591547"/>
                <a:gd name="connsiteY27" fmla="*/ 279580 h 590770"/>
                <a:gd name="connsiteX28" fmla="*/ 247709 w 591547"/>
                <a:gd name="connsiteY28" fmla="*/ 203919 h 590770"/>
                <a:gd name="connsiteX29" fmla="*/ 322851 w 591547"/>
                <a:gd name="connsiteY29" fmla="*/ 203919 h 590770"/>
                <a:gd name="connsiteX30" fmla="*/ 322851 w 591547"/>
                <a:gd name="connsiteY30" fmla="*/ 225684 h 590770"/>
                <a:gd name="connsiteX31" fmla="*/ 247709 w 591547"/>
                <a:gd name="connsiteY31" fmla="*/ 225684 h 590770"/>
                <a:gd name="connsiteX32" fmla="*/ 247709 w 591547"/>
                <a:gd name="connsiteY32" fmla="*/ 150672 h 590770"/>
                <a:gd name="connsiteX33" fmla="*/ 322851 w 591547"/>
                <a:gd name="connsiteY33" fmla="*/ 150672 h 590770"/>
                <a:gd name="connsiteX34" fmla="*/ 322851 w 591547"/>
                <a:gd name="connsiteY34" fmla="*/ 171660 h 590770"/>
                <a:gd name="connsiteX35" fmla="*/ 247709 w 591547"/>
                <a:gd name="connsiteY35" fmla="*/ 171660 h 590770"/>
                <a:gd name="connsiteX36" fmla="*/ 355090 w 591547"/>
                <a:gd name="connsiteY36" fmla="*/ 102357 h 590770"/>
                <a:gd name="connsiteX37" fmla="*/ 355090 w 591547"/>
                <a:gd name="connsiteY37" fmla="*/ 373160 h 590770"/>
                <a:gd name="connsiteX38" fmla="*/ 355090 w 591547"/>
                <a:gd name="connsiteY38" fmla="*/ 376384 h 590770"/>
                <a:gd name="connsiteX39" fmla="*/ 355090 w 591547"/>
                <a:gd name="connsiteY39" fmla="*/ 569815 h 590770"/>
                <a:gd name="connsiteX40" fmla="*/ 484213 w 591547"/>
                <a:gd name="connsiteY40" fmla="*/ 569815 h 590770"/>
                <a:gd name="connsiteX41" fmla="*/ 484213 w 591547"/>
                <a:gd name="connsiteY41" fmla="*/ 154744 h 590770"/>
                <a:gd name="connsiteX42" fmla="*/ 333300 w 591547"/>
                <a:gd name="connsiteY42" fmla="*/ 99939 h 590770"/>
                <a:gd name="connsiteX43" fmla="*/ 236458 w 591547"/>
                <a:gd name="connsiteY43" fmla="*/ 125730 h 590770"/>
                <a:gd name="connsiteX44" fmla="*/ 236458 w 591547"/>
                <a:gd name="connsiteY44" fmla="*/ 341728 h 590770"/>
                <a:gd name="connsiteX45" fmla="*/ 333300 w 591547"/>
                <a:gd name="connsiteY45" fmla="*/ 360265 h 590770"/>
                <a:gd name="connsiteX46" fmla="*/ 397862 w 591547"/>
                <a:gd name="connsiteY46" fmla="*/ 21761 h 590770"/>
                <a:gd name="connsiteX47" fmla="*/ 387371 w 591547"/>
                <a:gd name="connsiteY47" fmla="*/ 32238 h 590770"/>
                <a:gd name="connsiteX48" fmla="*/ 397862 w 591547"/>
                <a:gd name="connsiteY48" fmla="*/ 42716 h 590770"/>
                <a:gd name="connsiteX49" fmla="*/ 409160 w 591547"/>
                <a:gd name="connsiteY49" fmla="*/ 32238 h 590770"/>
                <a:gd name="connsiteX50" fmla="*/ 397862 w 591547"/>
                <a:gd name="connsiteY50" fmla="*/ 21761 h 590770"/>
                <a:gd name="connsiteX51" fmla="*/ 397862 w 591547"/>
                <a:gd name="connsiteY51" fmla="*/ 0 h 590770"/>
                <a:gd name="connsiteX52" fmla="*/ 430143 w 591547"/>
                <a:gd name="connsiteY52" fmla="*/ 32238 h 590770"/>
                <a:gd name="connsiteX53" fmla="*/ 409160 w 591547"/>
                <a:gd name="connsiteY53" fmla="*/ 62865 h 590770"/>
                <a:gd name="connsiteX54" fmla="*/ 409160 w 591547"/>
                <a:gd name="connsiteY54" fmla="*/ 100745 h 590770"/>
                <a:gd name="connsiteX55" fmla="*/ 498740 w 591547"/>
                <a:gd name="connsiteY55" fmla="*/ 137819 h 590770"/>
                <a:gd name="connsiteX56" fmla="*/ 506003 w 591547"/>
                <a:gd name="connsiteY56" fmla="*/ 147491 h 590770"/>
                <a:gd name="connsiteX57" fmla="*/ 506003 w 591547"/>
                <a:gd name="connsiteY57" fmla="*/ 569815 h 590770"/>
                <a:gd name="connsiteX58" fmla="*/ 591547 w 591547"/>
                <a:gd name="connsiteY58" fmla="*/ 569815 h 590770"/>
                <a:gd name="connsiteX59" fmla="*/ 591547 w 591547"/>
                <a:gd name="connsiteY59" fmla="*/ 590770 h 590770"/>
                <a:gd name="connsiteX60" fmla="*/ 494705 w 591547"/>
                <a:gd name="connsiteY60" fmla="*/ 590770 h 590770"/>
                <a:gd name="connsiteX61" fmla="*/ 344598 w 591547"/>
                <a:gd name="connsiteY61" fmla="*/ 590770 h 590770"/>
                <a:gd name="connsiteX62" fmla="*/ 193685 w 591547"/>
                <a:gd name="connsiteY62" fmla="*/ 590770 h 590770"/>
                <a:gd name="connsiteX63" fmla="*/ 64562 w 591547"/>
                <a:gd name="connsiteY63" fmla="*/ 590770 h 590770"/>
                <a:gd name="connsiteX64" fmla="*/ 0 w 591547"/>
                <a:gd name="connsiteY64" fmla="*/ 590770 h 590770"/>
                <a:gd name="connsiteX65" fmla="*/ 0 w 591547"/>
                <a:gd name="connsiteY65" fmla="*/ 569815 h 590770"/>
                <a:gd name="connsiteX66" fmla="*/ 54070 w 591547"/>
                <a:gd name="connsiteY66" fmla="*/ 569815 h 590770"/>
                <a:gd name="connsiteX67" fmla="*/ 54070 w 591547"/>
                <a:gd name="connsiteY67" fmla="*/ 373160 h 590770"/>
                <a:gd name="connsiteX68" fmla="*/ 62141 w 591547"/>
                <a:gd name="connsiteY68" fmla="*/ 362683 h 590770"/>
                <a:gd name="connsiteX69" fmla="*/ 191264 w 591547"/>
                <a:gd name="connsiteY69" fmla="*/ 333668 h 590770"/>
                <a:gd name="connsiteX70" fmla="*/ 195299 w 591547"/>
                <a:gd name="connsiteY70" fmla="*/ 333668 h 590770"/>
                <a:gd name="connsiteX71" fmla="*/ 196106 w 591547"/>
                <a:gd name="connsiteY71" fmla="*/ 333668 h 590770"/>
                <a:gd name="connsiteX72" fmla="*/ 215475 w 591547"/>
                <a:gd name="connsiteY72" fmla="*/ 336892 h 590770"/>
                <a:gd name="connsiteX73" fmla="*/ 215475 w 591547"/>
                <a:gd name="connsiteY73" fmla="*/ 116864 h 590770"/>
                <a:gd name="connsiteX74" fmla="*/ 223545 w 591547"/>
                <a:gd name="connsiteY74" fmla="*/ 106387 h 590770"/>
                <a:gd name="connsiteX75" fmla="*/ 341370 w 591547"/>
                <a:gd name="connsiteY75" fmla="*/ 75760 h 590770"/>
                <a:gd name="connsiteX76" fmla="*/ 342984 w 591547"/>
                <a:gd name="connsiteY76" fmla="*/ 75760 h 590770"/>
                <a:gd name="connsiteX77" fmla="*/ 345405 w 591547"/>
                <a:gd name="connsiteY77" fmla="*/ 75760 h 590770"/>
                <a:gd name="connsiteX78" fmla="*/ 347020 w 591547"/>
                <a:gd name="connsiteY78" fmla="*/ 75760 h 590770"/>
                <a:gd name="connsiteX79" fmla="*/ 348634 w 591547"/>
                <a:gd name="connsiteY79" fmla="*/ 75760 h 590770"/>
                <a:gd name="connsiteX80" fmla="*/ 387371 w 591547"/>
                <a:gd name="connsiteY80" fmla="*/ 91879 h 590770"/>
                <a:gd name="connsiteX81" fmla="*/ 387371 w 591547"/>
                <a:gd name="connsiteY81" fmla="*/ 62865 h 590770"/>
                <a:gd name="connsiteX82" fmla="*/ 365581 w 591547"/>
                <a:gd name="connsiteY82" fmla="*/ 32238 h 590770"/>
                <a:gd name="connsiteX83" fmla="*/ 397862 w 591547"/>
                <a:gd name="connsiteY83" fmla="*/ 0 h 590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591547" h="590770">
                  <a:moveTo>
                    <a:pt x="86413" y="515758"/>
                  </a:moveTo>
                  <a:lnTo>
                    <a:pt x="171919" y="515758"/>
                  </a:lnTo>
                  <a:lnTo>
                    <a:pt x="171919" y="537523"/>
                  </a:lnTo>
                  <a:lnTo>
                    <a:pt x="86413" y="537523"/>
                  </a:lnTo>
                  <a:close/>
                  <a:moveTo>
                    <a:pt x="86413" y="461733"/>
                  </a:moveTo>
                  <a:lnTo>
                    <a:pt x="171919" y="461733"/>
                  </a:lnTo>
                  <a:lnTo>
                    <a:pt x="171919" y="483498"/>
                  </a:lnTo>
                  <a:lnTo>
                    <a:pt x="86413" y="483498"/>
                  </a:lnTo>
                  <a:close/>
                  <a:moveTo>
                    <a:pt x="86413" y="408616"/>
                  </a:moveTo>
                  <a:lnTo>
                    <a:pt x="171919" y="408616"/>
                  </a:lnTo>
                  <a:lnTo>
                    <a:pt x="171919" y="429474"/>
                  </a:lnTo>
                  <a:lnTo>
                    <a:pt x="86413" y="429474"/>
                  </a:lnTo>
                  <a:close/>
                  <a:moveTo>
                    <a:pt x="204177" y="357041"/>
                  </a:moveTo>
                  <a:lnTo>
                    <a:pt x="204177" y="569815"/>
                  </a:lnTo>
                  <a:lnTo>
                    <a:pt x="333300" y="569815"/>
                  </a:lnTo>
                  <a:lnTo>
                    <a:pt x="333300" y="382026"/>
                  </a:lnTo>
                  <a:close/>
                  <a:moveTo>
                    <a:pt x="183194" y="357041"/>
                  </a:moveTo>
                  <a:lnTo>
                    <a:pt x="75053" y="382026"/>
                  </a:lnTo>
                  <a:lnTo>
                    <a:pt x="75053" y="569815"/>
                  </a:lnTo>
                  <a:lnTo>
                    <a:pt x="183194" y="569815"/>
                  </a:lnTo>
                  <a:close/>
                  <a:moveTo>
                    <a:pt x="247709" y="311838"/>
                  </a:moveTo>
                  <a:lnTo>
                    <a:pt x="322851" y="311838"/>
                  </a:lnTo>
                  <a:lnTo>
                    <a:pt x="322851" y="332826"/>
                  </a:lnTo>
                  <a:lnTo>
                    <a:pt x="247709" y="332826"/>
                  </a:lnTo>
                  <a:close/>
                  <a:moveTo>
                    <a:pt x="247709" y="257944"/>
                  </a:moveTo>
                  <a:lnTo>
                    <a:pt x="322851" y="257944"/>
                  </a:lnTo>
                  <a:lnTo>
                    <a:pt x="322851" y="279580"/>
                  </a:lnTo>
                  <a:lnTo>
                    <a:pt x="247709" y="279580"/>
                  </a:lnTo>
                  <a:close/>
                  <a:moveTo>
                    <a:pt x="247709" y="203919"/>
                  </a:moveTo>
                  <a:lnTo>
                    <a:pt x="322851" y="203919"/>
                  </a:lnTo>
                  <a:lnTo>
                    <a:pt x="322851" y="225684"/>
                  </a:lnTo>
                  <a:lnTo>
                    <a:pt x="247709" y="225684"/>
                  </a:lnTo>
                  <a:close/>
                  <a:moveTo>
                    <a:pt x="247709" y="150672"/>
                  </a:moveTo>
                  <a:lnTo>
                    <a:pt x="322851" y="150672"/>
                  </a:lnTo>
                  <a:lnTo>
                    <a:pt x="322851" y="171660"/>
                  </a:lnTo>
                  <a:lnTo>
                    <a:pt x="247709" y="171660"/>
                  </a:lnTo>
                  <a:close/>
                  <a:moveTo>
                    <a:pt x="355090" y="102357"/>
                  </a:moveTo>
                  <a:lnTo>
                    <a:pt x="355090" y="373160"/>
                  </a:lnTo>
                  <a:lnTo>
                    <a:pt x="355090" y="376384"/>
                  </a:lnTo>
                  <a:lnTo>
                    <a:pt x="355090" y="569815"/>
                  </a:lnTo>
                  <a:lnTo>
                    <a:pt x="484213" y="569815"/>
                  </a:lnTo>
                  <a:lnTo>
                    <a:pt x="484213" y="154744"/>
                  </a:lnTo>
                  <a:close/>
                  <a:moveTo>
                    <a:pt x="333300" y="99939"/>
                  </a:moveTo>
                  <a:lnTo>
                    <a:pt x="236458" y="125730"/>
                  </a:lnTo>
                  <a:lnTo>
                    <a:pt x="236458" y="341728"/>
                  </a:lnTo>
                  <a:lnTo>
                    <a:pt x="333300" y="360265"/>
                  </a:lnTo>
                  <a:close/>
                  <a:moveTo>
                    <a:pt x="397862" y="21761"/>
                  </a:moveTo>
                  <a:cubicBezTo>
                    <a:pt x="392213" y="21761"/>
                    <a:pt x="387371" y="26596"/>
                    <a:pt x="387371" y="32238"/>
                  </a:cubicBezTo>
                  <a:cubicBezTo>
                    <a:pt x="387371" y="37880"/>
                    <a:pt x="392213" y="42716"/>
                    <a:pt x="397862" y="42716"/>
                  </a:cubicBezTo>
                  <a:cubicBezTo>
                    <a:pt x="404318" y="42716"/>
                    <a:pt x="409160" y="37880"/>
                    <a:pt x="409160" y="32238"/>
                  </a:cubicBezTo>
                  <a:cubicBezTo>
                    <a:pt x="409160" y="26596"/>
                    <a:pt x="404318" y="21761"/>
                    <a:pt x="397862" y="21761"/>
                  </a:cubicBezTo>
                  <a:close/>
                  <a:moveTo>
                    <a:pt x="397862" y="0"/>
                  </a:moveTo>
                  <a:cubicBezTo>
                    <a:pt x="415616" y="0"/>
                    <a:pt x="430143" y="14507"/>
                    <a:pt x="430143" y="32238"/>
                  </a:cubicBezTo>
                  <a:cubicBezTo>
                    <a:pt x="430143" y="45940"/>
                    <a:pt x="421266" y="58029"/>
                    <a:pt x="409160" y="62865"/>
                  </a:cubicBezTo>
                  <a:lnTo>
                    <a:pt x="409160" y="100745"/>
                  </a:lnTo>
                  <a:lnTo>
                    <a:pt x="498740" y="137819"/>
                  </a:lnTo>
                  <a:cubicBezTo>
                    <a:pt x="502775" y="139431"/>
                    <a:pt x="506003" y="143461"/>
                    <a:pt x="506003" y="147491"/>
                  </a:cubicBezTo>
                  <a:lnTo>
                    <a:pt x="506003" y="569815"/>
                  </a:lnTo>
                  <a:lnTo>
                    <a:pt x="591547" y="569815"/>
                  </a:lnTo>
                  <a:lnTo>
                    <a:pt x="591547" y="590770"/>
                  </a:lnTo>
                  <a:lnTo>
                    <a:pt x="494705" y="590770"/>
                  </a:lnTo>
                  <a:lnTo>
                    <a:pt x="344598" y="590770"/>
                  </a:lnTo>
                  <a:lnTo>
                    <a:pt x="193685" y="590770"/>
                  </a:lnTo>
                  <a:lnTo>
                    <a:pt x="64562" y="590770"/>
                  </a:lnTo>
                  <a:lnTo>
                    <a:pt x="0" y="590770"/>
                  </a:lnTo>
                  <a:lnTo>
                    <a:pt x="0" y="569815"/>
                  </a:lnTo>
                  <a:lnTo>
                    <a:pt x="54070" y="569815"/>
                  </a:lnTo>
                  <a:lnTo>
                    <a:pt x="54070" y="373160"/>
                  </a:lnTo>
                  <a:cubicBezTo>
                    <a:pt x="54070" y="368324"/>
                    <a:pt x="57298" y="364294"/>
                    <a:pt x="62141" y="362683"/>
                  </a:cubicBezTo>
                  <a:lnTo>
                    <a:pt x="191264" y="333668"/>
                  </a:lnTo>
                  <a:cubicBezTo>
                    <a:pt x="192878" y="332862"/>
                    <a:pt x="194492" y="332862"/>
                    <a:pt x="195299" y="333668"/>
                  </a:cubicBezTo>
                  <a:cubicBezTo>
                    <a:pt x="196106" y="333668"/>
                    <a:pt x="196106" y="333668"/>
                    <a:pt x="196106" y="333668"/>
                  </a:cubicBezTo>
                  <a:lnTo>
                    <a:pt x="215475" y="336892"/>
                  </a:lnTo>
                  <a:lnTo>
                    <a:pt x="215475" y="116864"/>
                  </a:lnTo>
                  <a:cubicBezTo>
                    <a:pt x="215475" y="112028"/>
                    <a:pt x="218703" y="107999"/>
                    <a:pt x="223545" y="106387"/>
                  </a:cubicBezTo>
                  <a:lnTo>
                    <a:pt x="341370" y="75760"/>
                  </a:lnTo>
                  <a:cubicBezTo>
                    <a:pt x="342177" y="75760"/>
                    <a:pt x="342177" y="75760"/>
                    <a:pt x="342984" y="75760"/>
                  </a:cubicBezTo>
                  <a:cubicBezTo>
                    <a:pt x="343791" y="75760"/>
                    <a:pt x="344598" y="74954"/>
                    <a:pt x="345405" y="75760"/>
                  </a:cubicBezTo>
                  <a:cubicBezTo>
                    <a:pt x="346213" y="75760"/>
                    <a:pt x="347020" y="75760"/>
                    <a:pt x="347020" y="75760"/>
                  </a:cubicBezTo>
                  <a:cubicBezTo>
                    <a:pt x="347827" y="75760"/>
                    <a:pt x="347827" y="75760"/>
                    <a:pt x="348634" y="75760"/>
                  </a:cubicBezTo>
                  <a:lnTo>
                    <a:pt x="387371" y="91879"/>
                  </a:lnTo>
                  <a:lnTo>
                    <a:pt x="387371" y="62865"/>
                  </a:lnTo>
                  <a:cubicBezTo>
                    <a:pt x="375265" y="58029"/>
                    <a:pt x="365581" y="45940"/>
                    <a:pt x="365581" y="32238"/>
                  </a:cubicBezTo>
                  <a:cubicBezTo>
                    <a:pt x="365581" y="14507"/>
                    <a:pt x="380107" y="0"/>
                    <a:pt x="397862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</p:sp>
      </p:grpSp>
      <p:sp>
        <p:nvSpPr>
          <p:cNvPr id="10" name="矩形 9"/>
          <p:cNvSpPr/>
          <p:nvPr userDrawn="1"/>
        </p:nvSpPr>
        <p:spPr>
          <a:xfrm>
            <a:off x="738414" y="6000796"/>
            <a:ext cx="25128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algn="r" defTabSz="914400" rtl="0" eaLnBrk="1" latinLnBrk="0" hangingPunct="1"/>
            <a:r>
              <a:rPr lang="en-US" altLang="zh-CN" sz="1600" kern="1200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Peng Cheng Laboratory</a:t>
            </a:r>
          </a:p>
        </p:txBody>
      </p:sp>
      <p:grpSp>
        <p:nvGrpSpPr>
          <p:cNvPr id="11" name="组合 10"/>
          <p:cNvGrpSpPr/>
          <p:nvPr userDrawn="1"/>
        </p:nvGrpSpPr>
        <p:grpSpPr>
          <a:xfrm>
            <a:off x="365125" y="565150"/>
            <a:ext cx="892175" cy="152835"/>
            <a:chOff x="365125" y="565150"/>
            <a:chExt cx="892175" cy="152835"/>
          </a:xfrm>
        </p:grpSpPr>
        <p:sp>
          <p:nvSpPr>
            <p:cNvPr id="12" name="矩形 11"/>
            <p:cNvSpPr/>
            <p:nvPr/>
          </p:nvSpPr>
          <p:spPr>
            <a:xfrm>
              <a:off x="365125" y="565150"/>
              <a:ext cx="152835" cy="152835"/>
            </a:xfrm>
            <a:prstGeom prst="rect">
              <a:avLst/>
            </a:prstGeom>
            <a:solidFill>
              <a:srgbClr val="0067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559990" y="565150"/>
              <a:ext cx="152835" cy="152835"/>
            </a:xfrm>
            <a:prstGeom prst="rect">
              <a:avLst/>
            </a:prstGeom>
            <a:solidFill>
              <a:srgbClr val="0067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矩形 13"/>
            <p:cNvSpPr/>
            <p:nvPr/>
          </p:nvSpPr>
          <p:spPr>
            <a:xfrm flipH="1">
              <a:off x="758675" y="565150"/>
              <a:ext cx="498625" cy="152835"/>
            </a:xfrm>
            <a:prstGeom prst="rect">
              <a:avLst/>
            </a:prstGeom>
            <a:gradFill>
              <a:gsLst>
                <a:gs pos="56000">
                  <a:srgbClr val="0067B3">
                    <a:alpha val="94000"/>
                  </a:srgbClr>
                </a:gs>
                <a:gs pos="0">
                  <a:srgbClr val="0067B3">
                    <a:alpha val="0"/>
                  </a:srgbClr>
                </a:gs>
                <a:gs pos="100000">
                  <a:srgbClr val="0067B3"/>
                </a:gs>
              </a:gsLst>
              <a:lin ang="21594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5" name="组合 14"/>
          <p:cNvGrpSpPr/>
          <p:nvPr userDrawn="1"/>
        </p:nvGrpSpPr>
        <p:grpSpPr>
          <a:xfrm rot="10800000">
            <a:off x="10950575" y="6169025"/>
            <a:ext cx="892175" cy="152835"/>
            <a:chOff x="365125" y="565150"/>
            <a:chExt cx="892175" cy="152835"/>
          </a:xfrm>
        </p:grpSpPr>
        <p:sp>
          <p:nvSpPr>
            <p:cNvPr id="16" name="矩形 15"/>
            <p:cNvSpPr/>
            <p:nvPr/>
          </p:nvSpPr>
          <p:spPr>
            <a:xfrm>
              <a:off x="365125" y="565150"/>
              <a:ext cx="152835" cy="152835"/>
            </a:xfrm>
            <a:prstGeom prst="rect">
              <a:avLst/>
            </a:prstGeom>
            <a:solidFill>
              <a:srgbClr val="0067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矩形 16"/>
            <p:cNvSpPr/>
            <p:nvPr/>
          </p:nvSpPr>
          <p:spPr>
            <a:xfrm>
              <a:off x="559990" y="565150"/>
              <a:ext cx="152835" cy="152835"/>
            </a:xfrm>
            <a:prstGeom prst="rect">
              <a:avLst/>
            </a:prstGeom>
            <a:solidFill>
              <a:srgbClr val="0067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矩形 17"/>
            <p:cNvSpPr/>
            <p:nvPr/>
          </p:nvSpPr>
          <p:spPr>
            <a:xfrm flipH="1">
              <a:off x="758675" y="565150"/>
              <a:ext cx="498625" cy="152835"/>
            </a:xfrm>
            <a:prstGeom prst="rect">
              <a:avLst/>
            </a:prstGeom>
            <a:gradFill>
              <a:gsLst>
                <a:gs pos="56000">
                  <a:srgbClr val="0067B3">
                    <a:alpha val="94000"/>
                  </a:srgbClr>
                </a:gs>
                <a:gs pos="0">
                  <a:srgbClr val="0067B3">
                    <a:alpha val="0"/>
                  </a:srgbClr>
                </a:gs>
                <a:gs pos="100000">
                  <a:srgbClr val="0067B3"/>
                </a:gs>
              </a:gsLst>
              <a:lin ang="21594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9" name="图片 1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6" t="1056"/>
          <a:stretch>
            <a:fillRect/>
          </a:stretch>
        </p:blipFill>
        <p:spPr>
          <a:xfrm>
            <a:off x="10876854" y="520300"/>
            <a:ext cx="939088" cy="939088"/>
          </a:xfrm>
          <a:prstGeom prst="ellipse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F3AFA-56C6-472E-BF21-32DC9E277C69}" type="datetime1">
              <a:rPr lang="zh-CN" altLang="en-US" smtClean="0"/>
              <a:t>2024/8/16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5892B-83CD-4852-A163-816BBE635E3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7662D1-A0BC-48CC-B41F-034E8E912D81}" type="datetime1">
              <a:rPr lang="zh-CN" altLang="en-US" smtClean="0"/>
              <a:t>2024/8/16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5892B-83CD-4852-A163-816BBE635E3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15509" y="181815"/>
            <a:ext cx="10374406" cy="939088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331532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155444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331532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155444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C0895-0A74-426D-AD20-44FB46A1D511}" type="datetime1">
              <a:rPr lang="zh-CN" altLang="en-US" smtClean="0"/>
              <a:t>2024/8/16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灯片编号占位符 5"/>
          <p:cNvSpPr txBox="1"/>
          <p:nvPr userDrawn="1"/>
        </p:nvSpPr>
        <p:spPr>
          <a:xfrm>
            <a:off x="10330478" y="6394217"/>
            <a:ext cx="1340597" cy="26072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615892B-83CD-4852-A163-816BBE635E3B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11" name="组合 10"/>
          <p:cNvGrpSpPr/>
          <p:nvPr userDrawn="1"/>
        </p:nvGrpSpPr>
        <p:grpSpPr>
          <a:xfrm>
            <a:off x="343502" y="5959532"/>
            <a:ext cx="333318" cy="333318"/>
            <a:chOff x="11520099" y="6172200"/>
            <a:chExt cx="333318" cy="333318"/>
          </a:xfrm>
        </p:grpSpPr>
        <p:sp>
          <p:nvSpPr>
            <p:cNvPr id="12" name="椭圆 11"/>
            <p:cNvSpPr/>
            <p:nvPr/>
          </p:nvSpPr>
          <p:spPr>
            <a:xfrm>
              <a:off x="11520099" y="6172200"/>
              <a:ext cx="333318" cy="333318"/>
            </a:xfrm>
            <a:prstGeom prst="ellips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Arial Black" panose="020B0A04020102020204" pitchFamily="34" charset="0"/>
              </a:endParaRPr>
            </a:p>
          </p:txBody>
        </p:sp>
        <p:sp>
          <p:nvSpPr>
            <p:cNvPr id="13" name="appartments_160217"/>
            <p:cNvSpPr>
              <a:spLocks noChangeAspect="1"/>
            </p:cNvSpPr>
            <p:nvPr/>
          </p:nvSpPr>
          <p:spPr bwMode="auto">
            <a:xfrm>
              <a:off x="11567497" y="6203086"/>
              <a:ext cx="238522" cy="238208"/>
            </a:xfrm>
            <a:custGeom>
              <a:avLst/>
              <a:gdLst>
                <a:gd name="connsiteX0" fmla="*/ 86413 w 591547"/>
                <a:gd name="connsiteY0" fmla="*/ 515758 h 590770"/>
                <a:gd name="connsiteX1" fmla="*/ 171919 w 591547"/>
                <a:gd name="connsiteY1" fmla="*/ 515758 h 590770"/>
                <a:gd name="connsiteX2" fmla="*/ 171919 w 591547"/>
                <a:gd name="connsiteY2" fmla="*/ 537523 h 590770"/>
                <a:gd name="connsiteX3" fmla="*/ 86413 w 591547"/>
                <a:gd name="connsiteY3" fmla="*/ 537523 h 590770"/>
                <a:gd name="connsiteX4" fmla="*/ 86413 w 591547"/>
                <a:gd name="connsiteY4" fmla="*/ 461733 h 590770"/>
                <a:gd name="connsiteX5" fmla="*/ 171919 w 591547"/>
                <a:gd name="connsiteY5" fmla="*/ 461733 h 590770"/>
                <a:gd name="connsiteX6" fmla="*/ 171919 w 591547"/>
                <a:gd name="connsiteY6" fmla="*/ 483498 h 590770"/>
                <a:gd name="connsiteX7" fmla="*/ 86413 w 591547"/>
                <a:gd name="connsiteY7" fmla="*/ 483498 h 590770"/>
                <a:gd name="connsiteX8" fmla="*/ 86413 w 591547"/>
                <a:gd name="connsiteY8" fmla="*/ 408616 h 590770"/>
                <a:gd name="connsiteX9" fmla="*/ 171919 w 591547"/>
                <a:gd name="connsiteY9" fmla="*/ 408616 h 590770"/>
                <a:gd name="connsiteX10" fmla="*/ 171919 w 591547"/>
                <a:gd name="connsiteY10" fmla="*/ 429474 h 590770"/>
                <a:gd name="connsiteX11" fmla="*/ 86413 w 591547"/>
                <a:gd name="connsiteY11" fmla="*/ 429474 h 590770"/>
                <a:gd name="connsiteX12" fmla="*/ 204177 w 591547"/>
                <a:gd name="connsiteY12" fmla="*/ 357041 h 590770"/>
                <a:gd name="connsiteX13" fmla="*/ 204177 w 591547"/>
                <a:gd name="connsiteY13" fmla="*/ 569815 h 590770"/>
                <a:gd name="connsiteX14" fmla="*/ 333300 w 591547"/>
                <a:gd name="connsiteY14" fmla="*/ 569815 h 590770"/>
                <a:gd name="connsiteX15" fmla="*/ 333300 w 591547"/>
                <a:gd name="connsiteY15" fmla="*/ 382026 h 590770"/>
                <a:gd name="connsiteX16" fmla="*/ 183194 w 591547"/>
                <a:gd name="connsiteY16" fmla="*/ 357041 h 590770"/>
                <a:gd name="connsiteX17" fmla="*/ 75053 w 591547"/>
                <a:gd name="connsiteY17" fmla="*/ 382026 h 590770"/>
                <a:gd name="connsiteX18" fmla="*/ 75053 w 591547"/>
                <a:gd name="connsiteY18" fmla="*/ 569815 h 590770"/>
                <a:gd name="connsiteX19" fmla="*/ 183194 w 591547"/>
                <a:gd name="connsiteY19" fmla="*/ 569815 h 590770"/>
                <a:gd name="connsiteX20" fmla="*/ 247709 w 591547"/>
                <a:gd name="connsiteY20" fmla="*/ 311838 h 590770"/>
                <a:gd name="connsiteX21" fmla="*/ 322851 w 591547"/>
                <a:gd name="connsiteY21" fmla="*/ 311838 h 590770"/>
                <a:gd name="connsiteX22" fmla="*/ 322851 w 591547"/>
                <a:gd name="connsiteY22" fmla="*/ 332826 h 590770"/>
                <a:gd name="connsiteX23" fmla="*/ 247709 w 591547"/>
                <a:gd name="connsiteY23" fmla="*/ 332826 h 590770"/>
                <a:gd name="connsiteX24" fmla="*/ 247709 w 591547"/>
                <a:gd name="connsiteY24" fmla="*/ 257944 h 590770"/>
                <a:gd name="connsiteX25" fmla="*/ 322851 w 591547"/>
                <a:gd name="connsiteY25" fmla="*/ 257944 h 590770"/>
                <a:gd name="connsiteX26" fmla="*/ 322851 w 591547"/>
                <a:gd name="connsiteY26" fmla="*/ 279580 h 590770"/>
                <a:gd name="connsiteX27" fmla="*/ 247709 w 591547"/>
                <a:gd name="connsiteY27" fmla="*/ 279580 h 590770"/>
                <a:gd name="connsiteX28" fmla="*/ 247709 w 591547"/>
                <a:gd name="connsiteY28" fmla="*/ 203919 h 590770"/>
                <a:gd name="connsiteX29" fmla="*/ 322851 w 591547"/>
                <a:gd name="connsiteY29" fmla="*/ 203919 h 590770"/>
                <a:gd name="connsiteX30" fmla="*/ 322851 w 591547"/>
                <a:gd name="connsiteY30" fmla="*/ 225684 h 590770"/>
                <a:gd name="connsiteX31" fmla="*/ 247709 w 591547"/>
                <a:gd name="connsiteY31" fmla="*/ 225684 h 590770"/>
                <a:gd name="connsiteX32" fmla="*/ 247709 w 591547"/>
                <a:gd name="connsiteY32" fmla="*/ 150672 h 590770"/>
                <a:gd name="connsiteX33" fmla="*/ 322851 w 591547"/>
                <a:gd name="connsiteY33" fmla="*/ 150672 h 590770"/>
                <a:gd name="connsiteX34" fmla="*/ 322851 w 591547"/>
                <a:gd name="connsiteY34" fmla="*/ 171660 h 590770"/>
                <a:gd name="connsiteX35" fmla="*/ 247709 w 591547"/>
                <a:gd name="connsiteY35" fmla="*/ 171660 h 590770"/>
                <a:gd name="connsiteX36" fmla="*/ 355090 w 591547"/>
                <a:gd name="connsiteY36" fmla="*/ 102357 h 590770"/>
                <a:gd name="connsiteX37" fmla="*/ 355090 w 591547"/>
                <a:gd name="connsiteY37" fmla="*/ 373160 h 590770"/>
                <a:gd name="connsiteX38" fmla="*/ 355090 w 591547"/>
                <a:gd name="connsiteY38" fmla="*/ 376384 h 590770"/>
                <a:gd name="connsiteX39" fmla="*/ 355090 w 591547"/>
                <a:gd name="connsiteY39" fmla="*/ 569815 h 590770"/>
                <a:gd name="connsiteX40" fmla="*/ 484213 w 591547"/>
                <a:gd name="connsiteY40" fmla="*/ 569815 h 590770"/>
                <a:gd name="connsiteX41" fmla="*/ 484213 w 591547"/>
                <a:gd name="connsiteY41" fmla="*/ 154744 h 590770"/>
                <a:gd name="connsiteX42" fmla="*/ 333300 w 591547"/>
                <a:gd name="connsiteY42" fmla="*/ 99939 h 590770"/>
                <a:gd name="connsiteX43" fmla="*/ 236458 w 591547"/>
                <a:gd name="connsiteY43" fmla="*/ 125730 h 590770"/>
                <a:gd name="connsiteX44" fmla="*/ 236458 w 591547"/>
                <a:gd name="connsiteY44" fmla="*/ 341728 h 590770"/>
                <a:gd name="connsiteX45" fmla="*/ 333300 w 591547"/>
                <a:gd name="connsiteY45" fmla="*/ 360265 h 590770"/>
                <a:gd name="connsiteX46" fmla="*/ 397862 w 591547"/>
                <a:gd name="connsiteY46" fmla="*/ 21761 h 590770"/>
                <a:gd name="connsiteX47" fmla="*/ 387371 w 591547"/>
                <a:gd name="connsiteY47" fmla="*/ 32238 h 590770"/>
                <a:gd name="connsiteX48" fmla="*/ 397862 w 591547"/>
                <a:gd name="connsiteY48" fmla="*/ 42716 h 590770"/>
                <a:gd name="connsiteX49" fmla="*/ 409160 w 591547"/>
                <a:gd name="connsiteY49" fmla="*/ 32238 h 590770"/>
                <a:gd name="connsiteX50" fmla="*/ 397862 w 591547"/>
                <a:gd name="connsiteY50" fmla="*/ 21761 h 590770"/>
                <a:gd name="connsiteX51" fmla="*/ 397862 w 591547"/>
                <a:gd name="connsiteY51" fmla="*/ 0 h 590770"/>
                <a:gd name="connsiteX52" fmla="*/ 430143 w 591547"/>
                <a:gd name="connsiteY52" fmla="*/ 32238 h 590770"/>
                <a:gd name="connsiteX53" fmla="*/ 409160 w 591547"/>
                <a:gd name="connsiteY53" fmla="*/ 62865 h 590770"/>
                <a:gd name="connsiteX54" fmla="*/ 409160 w 591547"/>
                <a:gd name="connsiteY54" fmla="*/ 100745 h 590770"/>
                <a:gd name="connsiteX55" fmla="*/ 498740 w 591547"/>
                <a:gd name="connsiteY55" fmla="*/ 137819 h 590770"/>
                <a:gd name="connsiteX56" fmla="*/ 506003 w 591547"/>
                <a:gd name="connsiteY56" fmla="*/ 147491 h 590770"/>
                <a:gd name="connsiteX57" fmla="*/ 506003 w 591547"/>
                <a:gd name="connsiteY57" fmla="*/ 569815 h 590770"/>
                <a:gd name="connsiteX58" fmla="*/ 591547 w 591547"/>
                <a:gd name="connsiteY58" fmla="*/ 569815 h 590770"/>
                <a:gd name="connsiteX59" fmla="*/ 591547 w 591547"/>
                <a:gd name="connsiteY59" fmla="*/ 590770 h 590770"/>
                <a:gd name="connsiteX60" fmla="*/ 494705 w 591547"/>
                <a:gd name="connsiteY60" fmla="*/ 590770 h 590770"/>
                <a:gd name="connsiteX61" fmla="*/ 344598 w 591547"/>
                <a:gd name="connsiteY61" fmla="*/ 590770 h 590770"/>
                <a:gd name="connsiteX62" fmla="*/ 193685 w 591547"/>
                <a:gd name="connsiteY62" fmla="*/ 590770 h 590770"/>
                <a:gd name="connsiteX63" fmla="*/ 64562 w 591547"/>
                <a:gd name="connsiteY63" fmla="*/ 590770 h 590770"/>
                <a:gd name="connsiteX64" fmla="*/ 0 w 591547"/>
                <a:gd name="connsiteY64" fmla="*/ 590770 h 590770"/>
                <a:gd name="connsiteX65" fmla="*/ 0 w 591547"/>
                <a:gd name="connsiteY65" fmla="*/ 569815 h 590770"/>
                <a:gd name="connsiteX66" fmla="*/ 54070 w 591547"/>
                <a:gd name="connsiteY66" fmla="*/ 569815 h 590770"/>
                <a:gd name="connsiteX67" fmla="*/ 54070 w 591547"/>
                <a:gd name="connsiteY67" fmla="*/ 373160 h 590770"/>
                <a:gd name="connsiteX68" fmla="*/ 62141 w 591547"/>
                <a:gd name="connsiteY68" fmla="*/ 362683 h 590770"/>
                <a:gd name="connsiteX69" fmla="*/ 191264 w 591547"/>
                <a:gd name="connsiteY69" fmla="*/ 333668 h 590770"/>
                <a:gd name="connsiteX70" fmla="*/ 195299 w 591547"/>
                <a:gd name="connsiteY70" fmla="*/ 333668 h 590770"/>
                <a:gd name="connsiteX71" fmla="*/ 196106 w 591547"/>
                <a:gd name="connsiteY71" fmla="*/ 333668 h 590770"/>
                <a:gd name="connsiteX72" fmla="*/ 215475 w 591547"/>
                <a:gd name="connsiteY72" fmla="*/ 336892 h 590770"/>
                <a:gd name="connsiteX73" fmla="*/ 215475 w 591547"/>
                <a:gd name="connsiteY73" fmla="*/ 116864 h 590770"/>
                <a:gd name="connsiteX74" fmla="*/ 223545 w 591547"/>
                <a:gd name="connsiteY74" fmla="*/ 106387 h 590770"/>
                <a:gd name="connsiteX75" fmla="*/ 341370 w 591547"/>
                <a:gd name="connsiteY75" fmla="*/ 75760 h 590770"/>
                <a:gd name="connsiteX76" fmla="*/ 342984 w 591547"/>
                <a:gd name="connsiteY76" fmla="*/ 75760 h 590770"/>
                <a:gd name="connsiteX77" fmla="*/ 345405 w 591547"/>
                <a:gd name="connsiteY77" fmla="*/ 75760 h 590770"/>
                <a:gd name="connsiteX78" fmla="*/ 347020 w 591547"/>
                <a:gd name="connsiteY78" fmla="*/ 75760 h 590770"/>
                <a:gd name="connsiteX79" fmla="*/ 348634 w 591547"/>
                <a:gd name="connsiteY79" fmla="*/ 75760 h 590770"/>
                <a:gd name="connsiteX80" fmla="*/ 387371 w 591547"/>
                <a:gd name="connsiteY80" fmla="*/ 91879 h 590770"/>
                <a:gd name="connsiteX81" fmla="*/ 387371 w 591547"/>
                <a:gd name="connsiteY81" fmla="*/ 62865 h 590770"/>
                <a:gd name="connsiteX82" fmla="*/ 365581 w 591547"/>
                <a:gd name="connsiteY82" fmla="*/ 32238 h 590770"/>
                <a:gd name="connsiteX83" fmla="*/ 397862 w 591547"/>
                <a:gd name="connsiteY83" fmla="*/ 0 h 590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591547" h="590770">
                  <a:moveTo>
                    <a:pt x="86413" y="515758"/>
                  </a:moveTo>
                  <a:lnTo>
                    <a:pt x="171919" y="515758"/>
                  </a:lnTo>
                  <a:lnTo>
                    <a:pt x="171919" y="537523"/>
                  </a:lnTo>
                  <a:lnTo>
                    <a:pt x="86413" y="537523"/>
                  </a:lnTo>
                  <a:close/>
                  <a:moveTo>
                    <a:pt x="86413" y="461733"/>
                  </a:moveTo>
                  <a:lnTo>
                    <a:pt x="171919" y="461733"/>
                  </a:lnTo>
                  <a:lnTo>
                    <a:pt x="171919" y="483498"/>
                  </a:lnTo>
                  <a:lnTo>
                    <a:pt x="86413" y="483498"/>
                  </a:lnTo>
                  <a:close/>
                  <a:moveTo>
                    <a:pt x="86413" y="408616"/>
                  </a:moveTo>
                  <a:lnTo>
                    <a:pt x="171919" y="408616"/>
                  </a:lnTo>
                  <a:lnTo>
                    <a:pt x="171919" y="429474"/>
                  </a:lnTo>
                  <a:lnTo>
                    <a:pt x="86413" y="429474"/>
                  </a:lnTo>
                  <a:close/>
                  <a:moveTo>
                    <a:pt x="204177" y="357041"/>
                  </a:moveTo>
                  <a:lnTo>
                    <a:pt x="204177" y="569815"/>
                  </a:lnTo>
                  <a:lnTo>
                    <a:pt x="333300" y="569815"/>
                  </a:lnTo>
                  <a:lnTo>
                    <a:pt x="333300" y="382026"/>
                  </a:lnTo>
                  <a:close/>
                  <a:moveTo>
                    <a:pt x="183194" y="357041"/>
                  </a:moveTo>
                  <a:lnTo>
                    <a:pt x="75053" y="382026"/>
                  </a:lnTo>
                  <a:lnTo>
                    <a:pt x="75053" y="569815"/>
                  </a:lnTo>
                  <a:lnTo>
                    <a:pt x="183194" y="569815"/>
                  </a:lnTo>
                  <a:close/>
                  <a:moveTo>
                    <a:pt x="247709" y="311838"/>
                  </a:moveTo>
                  <a:lnTo>
                    <a:pt x="322851" y="311838"/>
                  </a:lnTo>
                  <a:lnTo>
                    <a:pt x="322851" y="332826"/>
                  </a:lnTo>
                  <a:lnTo>
                    <a:pt x="247709" y="332826"/>
                  </a:lnTo>
                  <a:close/>
                  <a:moveTo>
                    <a:pt x="247709" y="257944"/>
                  </a:moveTo>
                  <a:lnTo>
                    <a:pt x="322851" y="257944"/>
                  </a:lnTo>
                  <a:lnTo>
                    <a:pt x="322851" y="279580"/>
                  </a:lnTo>
                  <a:lnTo>
                    <a:pt x="247709" y="279580"/>
                  </a:lnTo>
                  <a:close/>
                  <a:moveTo>
                    <a:pt x="247709" y="203919"/>
                  </a:moveTo>
                  <a:lnTo>
                    <a:pt x="322851" y="203919"/>
                  </a:lnTo>
                  <a:lnTo>
                    <a:pt x="322851" y="225684"/>
                  </a:lnTo>
                  <a:lnTo>
                    <a:pt x="247709" y="225684"/>
                  </a:lnTo>
                  <a:close/>
                  <a:moveTo>
                    <a:pt x="247709" y="150672"/>
                  </a:moveTo>
                  <a:lnTo>
                    <a:pt x="322851" y="150672"/>
                  </a:lnTo>
                  <a:lnTo>
                    <a:pt x="322851" y="171660"/>
                  </a:lnTo>
                  <a:lnTo>
                    <a:pt x="247709" y="171660"/>
                  </a:lnTo>
                  <a:close/>
                  <a:moveTo>
                    <a:pt x="355090" y="102357"/>
                  </a:moveTo>
                  <a:lnTo>
                    <a:pt x="355090" y="373160"/>
                  </a:lnTo>
                  <a:lnTo>
                    <a:pt x="355090" y="376384"/>
                  </a:lnTo>
                  <a:lnTo>
                    <a:pt x="355090" y="569815"/>
                  </a:lnTo>
                  <a:lnTo>
                    <a:pt x="484213" y="569815"/>
                  </a:lnTo>
                  <a:lnTo>
                    <a:pt x="484213" y="154744"/>
                  </a:lnTo>
                  <a:close/>
                  <a:moveTo>
                    <a:pt x="333300" y="99939"/>
                  </a:moveTo>
                  <a:lnTo>
                    <a:pt x="236458" y="125730"/>
                  </a:lnTo>
                  <a:lnTo>
                    <a:pt x="236458" y="341728"/>
                  </a:lnTo>
                  <a:lnTo>
                    <a:pt x="333300" y="360265"/>
                  </a:lnTo>
                  <a:close/>
                  <a:moveTo>
                    <a:pt x="397862" y="21761"/>
                  </a:moveTo>
                  <a:cubicBezTo>
                    <a:pt x="392213" y="21761"/>
                    <a:pt x="387371" y="26596"/>
                    <a:pt x="387371" y="32238"/>
                  </a:cubicBezTo>
                  <a:cubicBezTo>
                    <a:pt x="387371" y="37880"/>
                    <a:pt x="392213" y="42716"/>
                    <a:pt x="397862" y="42716"/>
                  </a:cubicBezTo>
                  <a:cubicBezTo>
                    <a:pt x="404318" y="42716"/>
                    <a:pt x="409160" y="37880"/>
                    <a:pt x="409160" y="32238"/>
                  </a:cubicBezTo>
                  <a:cubicBezTo>
                    <a:pt x="409160" y="26596"/>
                    <a:pt x="404318" y="21761"/>
                    <a:pt x="397862" y="21761"/>
                  </a:cubicBezTo>
                  <a:close/>
                  <a:moveTo>
                    <a:pt x="397862" y="0"/>
                  </a:moveTo>
                  <a:cubicBezTo>
                    <a:pt x="415616" y="0"/>
                    <a:pt x="430143" y="14507"/>
                    <a:pt x="430143" y="32238"/>
                  </a:cubicBezTo>
                  <a:cubicBezTo>
                    <a:pt x="430143" y="45940"/>
                    <a:pt x="421266" y="58029"/>
                    <a:pt x="409160" y="62865"/>
                  </a:cubicBezTo>
                  <a:lnTo>
                    <a:pt x="409160" y="100745"/>
                  </a:lnTo>
                  <a:lnTo>
                    <a:pt x="498740" y="137819"/>
                  </a:lnTo>
                  <a:cubicBezTo>
                    <a:pt x="502775" y="139431"/>
                    <a:pt x="506003" y="143461"/>
                    <a:pt x="506003" y="147491"/>
                  </a:cubicBezTo>
                  <a:lnTo>
                    <a:pt x="506003" y="569815"/>
                  </a:lnTo>
                  <a:lnTo>
                    <a:pt x="591547" y="569815"/>
                  </a:lnTo>
                  <a:lnTo>
                    <a:pt x="591547" y="590770"/>
                  </a:lnTo>
                  <a:lnTo>
                    <a:pt x="494705" y="590770"/>
                  </a:lnTo>
                  <a:lnTo>
                    <a:pt x="344598" y="590770"/>
                  </a:lnTo>
                  <a:lnTo>
                    <a:pt x="193685" y="590770"/>
                  </a:lnTo>
                  <a:lnTo>
                    <a:pt x="64562" y="590770"/>
                  </a:lnTo>
                  <a:lnTo>
                    <a:pt x="0" y="590770"/>
                  </a:lnTo>
                  <a:lnTo>
                    <a:pt x="0" y="569815"/>
                  </a:lnTo>
                  <a:lnTo>
                    <a:pt x="54070" y="569815"/>
                  </a:lnTo>
                  <a:lnTo>
                    <a:pt x="54070" y="373160"/>
                  </a:lnTo>
                  <a:cubicBezTo>
                    <a:pt x="54070" y="368324"/>
                    <a:pt x="57298" y="364294"/>
                    <a:pt x="62141" y="362683"/>
                  </a:cubicBezTo>
                  <a:lnTo>
                    <a:pt x="191264" y="333668"/>
                  </a:lnTo>
                  <a:cubicBezTo>
                    <a:pt x="192878" y="332862"/>
                    <a:pt x="194492" y="332862"/>
                    <a:pt x="195299" y="333668"/>
                  </a:cubicBezTo>
                  <a:cubicBezTo>
                    <a:pt x="196106" y="333668"/>
                    <a:pt x="196106" y="333668"/>
                    <a:pt x="196106" y="333668"/>
                  </a:cubicBezTo>
                  <a:lnTo>
                    <a:pt x="215475" y="336892"/>
                  </a:lnTo>
                  <a:lnTo>
                    <a:pt x="215475" y="116864"/>
                  </a:lnTo>
                  <a:cubicBezTo>
                    <a:pt x="215475" y="112028"/>
                    <a:pt x="218703" y="107999"/>
                    <a:pt x="223545" y="106387"/>
                  </a:cubicBezTo>
                  <a:lnTo>
                    <a:pt x="341370" y="75760"/>
                  </a:lnTo>
                  <a:cubicBezTo>
                    <a:pt x="342177" y="75760"/>
                    <a:pt x="342177" y="75760"/>
                    <a:pt x="342984" y="75760"/>
                  </a:cubicBezTo>
                  <a:cubicBezTo>
                    <a:pt x="343791" y="75760"/>
                    <a:pt x="344598" y="74954"/>
                    <a:pt x="345405" y="75760"/>
                  </a:cubicBezTo>
                  <a:cubicBezTo>
                    <a:pt x="346213" y="75760"/>
                    <a:pt x="347020" y="75760"/>
                    <a:pt x="347020" y="75760"/>
                  </a:cubicBezTo>
                  <a:cubicBezTo>
                    <a:pt x="347827" y="75760"/>
                    <a:pt x="347827" y="75760"/>
                    <a:pt x="348634" y="75760"/>
                  </a:cubicBezTo>
                  <a:lnTo>
                    <a:pt x="387371" y="91879"/>
                  </a:lnTo>
                  <a:lnTo>
                    <a:pt x="387371" y="62865"/>
                  </a:lnTo>
                  <a:cubicBezTo>
                    <a:pt x="375265" y="58029"/>
                    <a:pt x="365581" y="45940"/>
                    <a:pt x="365581" y="32238"/>
                  </a:cubicBezTo>
                  <a:cubicBezTo>
                    <a:pt x="365581" y="14507"/>
                    <a:pt x="380107" y="0"/>
                    <a:pt x="397862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</p:sp>
      </p:grpSp>
      <p:sp>
        <p:nvSpPr>
          <p:cNvPr id="14" name="矩形 13"/>
          <p:cNvSpPr/>
          <p:nvPr userDrawn="1"/>
        </p:nvSpPr>
        <p:spPr>
          <a:xfrm>
            <a:off x="738414" y="5651165"/>
            <a:ext cx="25128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algn="r" defTabSz="914400" rtl="0" eaLnBrk="1" latinLnBrk="0" hangingPunct="1"/>
            <a:r>
              <a:rPr lang="en-US" altLang="zh-CN" sz="1600" kern="1200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Peng Cheng Laboratory</a:t>
            </a:r>
          </a:p>
        </p:txBody>
      </p:sp>
      <p:grpSp>
        <p:nvGrpSpPr>
          <p:cNvPr id="15" name="组合 14"/>
          <p:cNvGrpSpPr/>
          <p:nvPr userDrawn="1"/>
        </p:nvGrpSpPr>
        <p:grpSpPr>
          <a:xfrm>
            <a:off x="365125" y="565150"/>
            <a:ext cx="892175" cy="152835"/>
            <a:chOff x="365125" y="565150"/>
            <a:chExt cx="892175" cy="152835"/>
          </a:xfrm>
        </p:grpSpPr>
        <p:sp>
          <p:nvSpPr>
            <p:cNvPr id="16" name="矩形 15"/>
            <p:cNvSpPr/>
            <p:nvPr/>
          </p:nvSpPr>
          <p:spPr>
            <a:xfrm>
              <a:off x="365125" y="565150"/>
              <a:ext cx="152835" cy="152835"/>
            </a:xfrm>
            <a:prstGeom prst="rect">
              <a:avLst/>
            </a:prstGeom>
            <a:solidFill>
              <a:srgbClr val="0067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矩形 16"/>
            <p:cNvSpPr/>
            <p:nvPr/>
          </p:nvSpPr>
          <p:spPr>
            <a:xfrm>
              <a:off x="559990" y="565150"/>
              <a:ext cx="152835" cy="152835"/>
            </a:xfrm>
            <a:prstGeom prst="rect">
              <a:avLst/>
            </a:prstGeom>
            <a:solidFill>
              <a:srgbClr val="0067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矩形 17"/>
            <p:cNvSpPr/>
            <p:nvPr/>
          </p:nvSpPr>
          <p:spPr>
            <a:xfrm flipH="1">
              <a:off x="758675" y="565150"/>
              <a:ext cx="498625" cy="152835"/>
            </a:xfrm>
            <a:prstGeom prst="rect">
              <a:avLst/>
            </a:prstGeom>
            <a:gradFill>
              <a:gsLst>
                <a:gs pos="56000">
                  <a:srgbClr val="0067B3">
                    <a:alpha val="94000"/>
                  </a:srgbClr>
                </a:gs>
                <a:gs pos="0">
                  <a:srgbClr val="0067B3">
                    <a:alpha val="0"/>
                  </a:srgbClr>
                </a:gs>
                <a:gs pos="100000">
                  <a:srgbClr val="0067B3"/>
                </a:gs>
              </a:gsLst>
              <a:lin ang="21594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9" name="组合 18"/>
          <p:cNvGrpSpPr/>
          <p:nvPr userDrawn="1"/>
        </p:nvGrpSpPr>
        <p:grpSpPr>
          <a:xfrm rot="10800000">
            <a:off x="10950575" y="6169025"/>
            <a:ext cx="892175" cy="152835"/>
            <a:chOff x="365125" y="565150"/>
            <a:chExt cx="892175" cy="152835"/>
          </a:xfrm>
        </p:grpSpPr>
        <p:sp>
          <p:nvSpPr>
            <p:cNvPr id="20" name="矩形 19"/>
            <p:cNvSpPr/>
            <p:nvPr/>
          </p:nvSpPr>
          <p:spPr>
            <a:xfrm>
              <a:off x="365125" y="565150"/>
              <a:ext cx="152835" cy="152835"/>
            </a:xfrm>
            <a:prstGeom prst="rect">
              <a:avLst/>
            </a:prstGeom>
            <a:solidFill>
              <a:srgbClr val="0067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 20"/>
            <p:cNvSpPr/>
            <p:nvPr/>
          </p:nvSpPr>
          <p:spPr>
            <a:xfrm>
              <a:off x="559990" y="565150"/>
              <a:ext cx="152835" cy="152835"/>
            </a:xfrm>
            <a:prstGeom prst="rect">
              <a:avLst/>
            </a:prstGeom>
            <a:solidFill>
              <a:srgbClr val="0067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矩形 21"/>
            <p:cNvSpPr/>
            <p:nvPr/>
          </p:nvSpPr>
          <p:spPr>
            <a:xfrm flipH="1">
              <a:off x="758675" y="565150"/>
              <a:ext cx="498625" cy="152835"/>
            </a:xfrm>
            <a:prstGeom prst="rect">
              <a:avLst/>
            </a:prstGeom>
            <a:gradFill>
              <a:gsLst>
                <a:gs pos="56000">
                  <a:srgbClr val="0067B3">
                    <a:alpha val="94000"/>
                  </a:srgbClr>
                </a:gs>
                <a:gs pos="0">
                  <a:srgbClr val="0067B3">
                    <a:alpha val="0"/>
                  </a:srgbClr>
                </a:gs>
                <a:gs pos="100000">
                  <a:srgbClr val="0067B3"/>
                </a:gs>
              </a:gsLst>
              <a:lin ang="21594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3" name="图片 2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6" t="1056"/>
          <a:stretch>
            <a:fillRect/>
          </a:stretch>
        </p:blipFill>
        <p:spPr>
          <a:xfrm>
            <a:off x="10876854" y="520300"/>
            <a:ext cx="939088" cy="939088"/>
          </a:xfrm>
          <a:prstGeom prst="ellipse">
            <a:avLst/>
          </a:prstGeom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 cstate="email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98711" y="1703107"/>
            <a:ext cx="10515600" cy="1120775"/>
          </a:xfrm>
        </p:spPr>
        <p:txBody>
          <a:bodyPr>
            <a:normAutofit/>
          </a:bodyPr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谢  谢！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8BD519-A30F-4EE4-A60F-51EC1745D88A}" type="datetime1">
              <a:rPr lang="zh-CN" altLang="en-US" smtClean="0"/>
              <a:t>2024/8/16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5892B-83CD-4852-A163-816BBE635E3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122239"/>
            <a:ext cx="10959008" cy="930498"/>
          </a:xfrm>
        </p:spPr>
        <p:txBody>
          <a:bodyPr/>
          <a:lstStyle>
            <a:lvl1pPr algn="ctr">
              <a:defRPr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196752"/>
            <a:ext cx="10972800" cy="493417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8737601" y="6248400"/>
            <a:ext cx="2844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/>
            </a:lvl1pPr>
          </a:lstStyle>
          <a:p>
            <a:pPr>
              <a:defRPr/>
            </a:pPr>
            <a:fld id="{CB968BC3-0632-4F98-9194-1A79C14210A8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35359-1C3C-437A-AAC2-F24B36CA5B39}" type="datetime1">
              <a:rPr lang="zh-CN" altLang="en-US" smtClean="0"/>
              <a:t>2024/8/16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5892B-83CD-4852-A163-816BBE635E3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449EF-F24D-4FE2-8691-CEBD1ABE4C48}" type="datetime1">
              <a:rPr lang="zh-CN" altLang="en-US" smtClean="0"/>
              <a:t>2024/8/16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5892B-83CD-4852-A163-816BBE635E3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32885-569B-4EC8-A8C8-9E657FAA37C6}" type="datetime1">
              <a:rPr lang="zh-CN" altLang="en-US" smtClean="0"/>
              <a:t>2024/8/16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5892B-83CD-4852-A163-816BBE635E3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10F94F-EE6A-41EC-BE76-745371B3F5D1}" type="datetime1">
              <a:rPr lang="zh-CN" altLang="en-US" smtClean="0"/>
              <a:t>2024/8/16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5892B-83CD-4852-A163-816BBE635E3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36135E-DB11-4477-A402-923A23C8C71E}" type="datetime1">
              <a:rPr lang="zh-CN" altLang="en-US" smtClean="0"/>
              <a:t>2024/8/16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5892B-83CD-4852-A163-816BBE635E3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5" y="4406902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5" y="2906715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09601" y="6248400"/>
            <a:ext cx="2844800" cy="457200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1" y="6248400"/>
            <a:ext cx="2844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/>
            </a:lvl1pPr>
          </a:lstStyle>
          <a:p>
            <a:pPr>
              <a:defRPr/>
            </a:pPr>
            <a:fld id="{F932BA7D-04FF-4942-A810-FC5CBECC4024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1" y="1196752"/>
            <a:ext cx="5384801" cy="493417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196752"/>
            <a:ext cx="5384801" cy="493417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>
          <a:xfrm>
            <a:off x="609601" y="6248400"/>
            <a:ext cx="2844800" cy="457200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1" y="6248400"/>
            <a:ext cx="2844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/>
            </a:lvl1pPr>
          </a:lstStyle>
          <a:p>
            <a:pPr>
              <a:defRPr/>
            </a:pPr>
            <a:fld id="{13852506-876A-409F-A79D-30F6F54DC313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1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1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09601" y="6248400"/>
            <a:ext cx="2844800" cy="457200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1" y="6248400"/>
            <a:ext cx="2844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/>
            </a:lvl1pPr>
          </a:lstStyle>
          <a:p>
            <a:pPr>
              <a:defRPr/>
            </a:pPr>
            <a:fld id="{71600903-5AB1-447A-87DA-3F3AA798C0D5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09601" y="6248400"/>
            <a:ext cx="2844800" cy="457200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1" y="6248400"/>
            <a:ext cx="2844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/>
            </a:lvl1pPr>
          </a:lstStyle>
          <a:p>
            <a:pPr>
              <a:defRPr/>
            </a:pPr>
            <a:fld id="{B45D2C6F-4764-4B04-BDBB-02C8976C3157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09601" y="6248400"/>
            <a:ext cx="2844800" cy="457200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1" y="6248400"/>
            <a:ext cx="2844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/>
            </a:lvl1pPr>
          </a:lstStyle>
          <a:p>
            <a:pPr>
              <a:defRPr/>
            </a:pPr>
            <a:fld id="{8206528A-63C7-475D-97A1-E5A4647F5740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1"/>
            <a:ext cx="4011085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4" y="273052"/>
            <a:ext cx="6815666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1"/>
            <a:ext cx="4011085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>
          <a:xfrm>
            <a:off x="609601" y="6248400"/>
            <a:ext cx="2844800" cy="457200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1" y="6248400"/>
            <a:ext cx="2844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/>
            </a:lvl1pPr>
          </a:lstStyle>
          <a:p>
            <a:pPr>
              <a:defRPr/>
            </a:pPr>
            <a:fld id="{B9F1F084-F0F5-44D5-AC5C-1F0AB9CE1979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1"/>
            <a:ext cx="73152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9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>
          <a:xfrm>
            <a:off x="609601" y="6248400"/>
            <a:ext cx="2844800" cy="457200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1" y="6248400"/>
            <a:ext cx="2844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/>
            </a:lvl1pPr>
          </a:lstStyle>
          <a:p>
            <a:pPr>
              <a:defRPr/>
            </a:pPr>
            <a:fld id="{AC37624C-9B68-4D9F-B535-219501949196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122238"/>
            <a:ext cx="10957984" cy="930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196975"/>
            <a:ext cx="10972800" cy="511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1" y="6381750"/>
            <a:ext cx="3860801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algn="ctr" eaLnBrk="1" hangingPunct="1">
              <a:defRPr sz="1000" b="0"/>
            </a:lvl1pPr>
          </a:lstStyle>
          <a:p>
            <a:pPr>
              <a:defRPr/>
            </a:pPr>
            <a:fld id="{E70F5F12-3942-4EA0-85F2-AB2179456999}" type="slidenum">
              <a:rPr lang="zh-CN" altLang="en-US"/>
              <a:t>‹#›</a:t>
            </a:fld>
            <a:endParaRPr lang="zh-CN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91" r:id="rId13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微软雅黑" panose="020B0503020204020204" pitchFamily="34" charset="-122"/>
          <a:ea typeface="微软雅黑" panose="020B0503020204020204" pitchFamily="34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微软雅黑" panose="020B0503020204020204" pitchFamily="34" charset="-122"/>
          <a:ea typeface="微软雅黑" panose="020B0503020204020204" pitchFamily="34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微软雅黑" panose="020B0503020204020204" pitchFamily="34" charset="-122"/>
          <a:ea typeface="微软雅黑" panose="020B0503020204020204" pitchFamily="34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微软雅黑" panose="020B0503020204020204" pitchFamily="34" charset="-122"/>
          <a:ea typeface="微软雅黑" panose="020B0503020204020204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FF0000"/>
        </a:buClr>
        <a:buSzPct val="70000"/>
        <a:buFont typeface="Wingdings" panose="05000000000000000000" pitchFamily="2" charset="2"/>
        <a:buChar char="l"/>
        <a:defRPr sz="30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692150" indent="-34798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l"/>
        <a:defRPr sz="26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2pPr>
      <a:lvl3pPr marL="987425" indent="-29400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anose="05000000000000000000" pitchFamily="2" charset="2"/>
        <a:buChar char="l"/>
        <a:defRPr sz="23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3pPr>
      <a:lvl4pPr marL="1280795" indent="-2921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75000"/>
        <a:buFont typeface="Wingdings" panose="05000000000000000000" pitchFamily="2" charset="2"/>
        <a:buChar char="§"/>
        <a:defRPr sz="20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4pPr>
      <a:lvl5pPr marL="1598295" indent="-31623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anose="05000000000000000000" pitchFamily="2" charset="2"/>
        <a:buChar char="§"/>
        <a:defRPr sz="20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5pPr>
      <a:lvl6pPr marL="2055495" indent="-31623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6pPr>
      <a:lvl7pPr marL="2512695" indent="-31623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7pPr>
      <a:lvl8pPr marL="2969895" indent="-31623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8pPr>
      <a:lvl9pPr marL="3427095" indent="-31623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20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727947"/>
            <a:ext cx="10515600" cy="44490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701472-04AC-48B7-8ABA-29FB061930FC}" type="datetime1">
              <a:rPr lang="zh-CN" altLang="en-US" smtClean="0"/>
              <a:t>2024/8/16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15892B-83CD-4852-A163-816BBE635E3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600"/>
        </a:spcBef>
        <a:buClr>
          <a:srgbClr val="0070C0"/>
        </a:buClr>
        <a:buSzPct val="80000"/>
        <a:buFont typeface="Wingdings" panose="05000000000000000000" pitchFamily="2" charset="2"/>
        <a:buChar char="l"/>
        <a:defRPr sz="32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6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6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3">
            <a:extLst>
              <a:ext uri="{FF2B5EF4-FFF2-40B4-BE49-F238E27FC236}">
                <a16:creationId xmlns:a16="http://schemas.microsoft.com/office/drawing/2014/main" id="{78C7F27D-2DCB-4322-B7B7-5644B41A69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8378" y="1366439"/>
            <a:ext cx="11015244" cy="1981530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altLang="zh-CN" sz="5400" dirty="0" err="1">
                <a:solidFill>
                  <a:srgbClr val="330066"/>
                </a:solidFill>
              </a:rPr>
              <a:t>iEDA</a:t>
            </a:r>
            <a:r>
              <a:rPr lang="zh-CN" altLang="en-US" sz="5400" dirty="0">
                <a:solidFill>
                  <a:srgbClr val="330066"/>
                </a:solidFill>
              </a:rPr>
              <a:t>水滴计划答辩</a:t>
            </a:r>
            <a:br>
              <a:rPr lang="en-US" altLang="zh-CN" sz="5400" dirty="0">
                <a:solidFill>
                  <a:srgbClr val="330066"/>
                </a:solidFill>
              </a:rPr>
            </a:br>
            <a:r>
              <a:rPr lang="en-US" altLang="zh-CN" sz="5400" dirty="0">
                <a:solidFill>
                  <a:srgbClr val="330066"/>
                </a:solidFill>
              </a:rPr>
              <a:t>                    </a:t>
            </a:r>
            <a:r>
              <a:rPr lang="en-US" altLang="zh-CN" sz="4800" dirty="0">
                <a:solidFill>
                  <a:srgbClr val="330066"/>
                </a:solidFill>
              </a:rPr>
              <a:t>——2024-07</a:t>
            </a:r>
            <a:r>
              <a:rPr lang="zh-CN" altLang="en-US" sz="4800" dirty="0">
                <a:solidFill>
                  <a:srgbClr val="330066"/>
                </a:solidFill>
              </a:rPr>
              <a:t>期</a:t>
            </a:r>
            <a:r>
              <a:rPr lang="en-US" altLang="zh-CN" sz="5400" dirty="0">
                <a:solidFill>
                  <a:srgbClr val="330066"/>
                </a:solidFill>
              </a:rPr>
              <a:t>             </a:t>
            </a:r>
            <a:endParaRPr lang="en-US" altLang="en-US" sz="5400" dirty="0">
              <a:solidFill>
                <a:srgbClr val="330066"/>
              </a:solidFill>
            </a:endParaRPr>
          </a:p>
        </p:txBody>
      </p:sp>
      <p:sp>
        <p:nvSpPr>
          <p:cNvPr id="16387" name="Subtitle 4">
            <a:extLst>
              <a:ext uri="{FF2B5EF4-FFF2-40B4-BE49-F238E27FC236}">
                <a16:creationId xmlns:a16="http://schemas.microsoft.com/office/drawing/2014/main" id="{C27F4179-9139-46C2-8B8B-C9DE5A5091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71532" y="3853369"/>
            <a:ext cx="6248209" cy="820232"/>
          </a:xfrm>
        </p:spPr>
        <p:txBody>
          <a:bodyPr/>
          <a:lstStyle/>
          <a:p>
            <a:r>
              <a:rPr lang="en-US" altLang="zh-CN" b="1" dirty="0" err="1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iEDA</a:t>
            </a:r>
            <a:r>
              <a:rPr lang="zh-CN" altLang="en-US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课题组</a:t>
            </a:r>
            <a:endParaRPr lang="en-US" altLang="zh-CN" b="1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李子超</a:t>
            </a:r>
            <a:endParaRPr lang="en-US" altLang="zh-CN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C6237F0F-089B-4368-B233-B13206029CC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73236" y="5491561"/>
            <a:ext cx="2844800" cy="457200"/>
          </a:xfrm>
        </p:spPr>
        <p:txBody>
          <a:bodyPr/>
          <a:lstStyle/>
          <a:p>
            <a:pPr algn="ctr">
              <a:defRPr/>
            </a:pPr>
            <a:r>
              <a:rPr lang="en-US" altLang="zh-CN" sz="2000" b="1" dirty="0"/>
              <a:t>2024</a:t>
            </a:r>
            <a:r>
              <a:rPr lang="zh-CN" altLang="en-US" sz="2000" b="1" dirty="0"/>
              <a:t>年</a:t>
            </a:r>
            <a:r>
              <a:rPr lang="en-US" altLang="zh-CN" sz="2000" b="1" dirty="0"/>
              <a:t>8</a:t>
            </a:r>
            <a:r>
              <a:rPr lang="zh-CN" altLang="en-US" sz="2000" b="1" dirty="0"/>
              <a:t>月</a:t>
            </a:r>
            <a:r>
              <a:rPr lang="en-US" altLang="zh-CN" sz="2000" b="1" dirty="0"/>
              <a:t>17</a:t>
            </a:r>
            <a:r>
              <a:rPr lang="zh-CN" altLang="en-US" sz="2000" b="1" dirty="0"/>
              <a:t>日</a:t>
            </a:r>
            <a:endParaRPr lang="en-US" altLang="zh-CN" sz="2000" b="1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88BE95-6792-C01A-ABD6-15802C2E5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算法思想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FD7ACAC-82D7-73E0-C5AC-831BC3BCE9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/>
              <a:t>启发式函数的选择：</a:t>
            </a: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A5AD03B-737C-6766-D339-C58085A898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173" y="1961804"/>
            <a:ext cx="10666227" cy="3190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0478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7008AFF-E98F-D33F-E3D4-1BECA5FFE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算法思想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63CD038-9413-8364-467F-40EEAB402D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dirty="0"/>
              <a:t>核心公式： </a:t>
            </a:r>
            <a:r>
              <a:rPr lang="en-US" altLang="zh-CN" dirty="0"/>
              <a:t>f(x)=g(x)+h(x)</a:t>
            </a:r>
          </a:p>
          <a:p>
            <a:pPr lvl="1">
              <a:lnSpc>
                <a:spcPct val="150000"/>
              </a:lnSpc>
            </a:pPr>
            <a:r>
              <a:rPr lang="en-US" altLang="zh-CN" dirty="0"/>
              <a:t>g(x)</a:t>
            </a:r>
            <a:r>
              <a:rPr lang="zh-CN" altLang="en-US" dirty="0"/>
              <a:t>：起点到节点</a:t>
            </a:r>
            <a:r>
              <a:rPr lang="en-US" altLang="zh-CN" dirty="0"/>
              <a:t>x</a:t>
            </a:r>
            <a:r>
              <a:rPr lang="zh-CN" altLang="en-US" dirty="0"/>
              <a:t>的的实际代价；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en-US" altLang="zh-CN" dirty="0"/>
              <a:t>h(x)</a:t>
            </a:r>
            <a:r>
              <a:rPr lang="zh-CN" altLang="en-US" dirty="0"/>
              <a:t>：节点</a:t>
            </a:r>
            <a:r>
              <a:rPr lang="en-US" altLang="zh-CN" dirty="0"/>
              <a:t>x</a:t>
            </a:r>
            <a:r>
              <a:rPr lang="zh-CN" altLang="en-US" dirty="0"/>
              <a:t>到终点的预估代价（启发式）；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en-US" altLang="zh-CN" dirty="0"/>
              <a:t>f(x)</a:t>
            </a:r>
            <a:r>
              <a:rPr lang="zh-CN" altLang="en-US" dirty="0"/>
              <a:t>：从起点经过节点</a:t>
            </a:r>
            <a:r>
              <a:rPr lang="en-US" altLang="zh-CN" dirty="0"/>
              <a:t>x</a:t>
            </a:r>
            <a:r>
              <a:rPr lang="zh-CN" altLang="en-US" dirty="0"/>
              <a:t>到终点的预估总代价；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endParaRPr lang="en-US" altLang="zh-CN" dirty="0"/>
          </a:p>
          <a:p>
            <a:pPr marL="0" indent="0">
              <a:lnSpc>
                <a:spcPct val="150000"/>
              </a:lnSpc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6870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7008AFF-E98F-D33F-E3D4-1BECA5FFE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算法思想</a:t>
            </a:r>
          </a:p>
        </p:txBody>
      </p:sp>
      <p:pic>
        <p:nvPicPr>
          <p:cNvPr id="3075" name="Picture 3">
            <a:extLst>
              <a:ext uri="{FF2B5EF4-FFF2-40B4-BE49-F238E27FC236}">
                <a16:creationId xmlns:a16="http://schemas.microsoft.com/office/drawing/2014/main" id="{F6E46A2E-3229-311F-1779-23FBC566D9A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6750" y="1936865"/>
            <a:ext cx="5384539" cy="3515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D5E71251-B2AE-3340-E758-3BCF0B2B6109}"/>
              </a:ext>
            </a:extLst>
          </p:cNvPr>
          <p:cNvSpPr txBox="1"/>
          <p:nvPr/>
        </p:nvSpPr>
        <p:spPr>
          <a:xfrm>
            <a:off x="153139" y="1629972"/>
            <a:ext cx="6305850" cy="39050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zh-CN" altLang="en-US" sz="2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流程描述：</a:t>
            </a:r>
            <a:endParaRPr lang="en-US" altLang="zh-CN" sz="24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建立一个优先队列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openlist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，其中元素按照总代价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）从小到大进行排序；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将起点加入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openlist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从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openlist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不断取出代价最小的点，并存入周围的点，更新代价，直到遍历到终点；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288411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661130-5ED4-80EF-E54C-990BECC0B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2.3 A-Star</a:t>
            </a:r>
            <a:r>
              <a:rPr lang="zh-CN" altLang="en-US" dirty="0"/>
              <a:t>算法实现</a:t>
            </a:r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595D9461-3B1C-3FFE-4B93-B593433178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01" y="1787234"/>
            <a:ext cx="6007973" cy="3873731"/>
          </a:xfrm>
        </p:spPr>
      </p:pic>
      <p:sp>
        <p:nvSpPr>
          <p:cNvPr id="10" name="内容占位符 5">
            <a:extLst>
              <a:ext uri="{FF2B5EF4-FFF2-40B4-BE49-F238E27FC236}">
                <a16:creationId xmlns:a16="http://schemas.microsoft.com/office/drawing/2014/main" id="{807C0384-566B-D607-E946-18FF76102947}"/>
              </a:ext>
            </a:extLst>
          </p:cNvPr>
          <p:cNvSpPr txBox="1">
            <a:spLocks/>
          </p:cNvSpPr>
          <p:nvPr/>
        </p:nvSpPr>
        <p:spPr>
          <a:xfrm>
            <a:off x="6783185" y="893615"/>
            <a:ext cx="5058939" cy="5660967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92150" indent="-3479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987425" indent="-2940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280795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1598295" indent="-3162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055495" indent="-31623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512695" indent="-31623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2969895" indent="-31623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427095" indent="-31623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zh-CN" altLang="en-US" kern="0" dirty="0">
                <a:solidFill>
                  <a:srgbClr val="FF0000"/>
                </a:solidFill>
              </a:rPr>
              <a:t>数据结构设计</a:t>
            </a:r>
            <a:r>
              <a:rPr lang="zh-CN" altLang="en-US" kern="0" dirty="0"/>
              <a:t>：</a:t>
            </a:r>
            <a:endParaRPr lang="en-US" altLang="zh-CN" kern="0" dirty="0"/>
          </a:p>
          <a:p>
            <a:pPr lvl="1">
              <a:lnSpc>
                <a:spcPct val="150000"/>
              </a:lnSpc>
            </a:pPr>
            <a:r>
              <a:rPr lang="en-US" altLang="zh-CN" kern="0" dirty="0"/>
              <a:t>Point</a:t>
            </a:r>
            <a:r>
              <a:rPr lang="zh-CN" altLang="en-US" kern="0" dirty="0"/>
              <a:t>类</a:t>
            </a:r>
            <a:endParaRPr lang="en-US" altLang="zh-CN" kern="0" dirty="0"/>
          </a:p>
          <a:p>
            <a:pPr lvl="2">
              <a:lnSpc>
                <a:spcPct val="150000"/>
              </a:lnSpc>
            </a:pPr>
            <a:r>
              <a:rPr lang="zh-CN" altLang="en-US" kern="0" dirty="0"/>
              <a:t>坐标</a:t>
            </a:r>
            <a:endParaRPr lang="en-US" altLang="zh-CN" kern="0" dirty="0"/>
          </a:p>
          <a:p>
            <a:pPr lvl="2">
              <a:lnSpc>
                <a:spcPct val="150000"/>
              </a:lnSpc>
            </a:pPr>
            <a:r>
              <a:rPr lang="en-US" altLang="zh-CN" kern="0" dirty="0"/>
              <a:t>F,G,H</a:t>
            </a:r>
            <a:r>
              <a:rPr lang="zh-CN" altLang="en-US" kern="0" dirty="0"/>
              <a:t>值</a:t>
            </a:r>
            <a:endParaRPr lang="en-US" altLang="zh-CN" kern="0" dirty="0"/>
          </a:p>
          <a:p>
            <a:pPr lvl="1">
              <a:lnSpc>
                <a:spcPct val="150000"/>
              </a:lnSpc>
            </a:pPr>
            <a:r>
              <a:rPr lang="en-US" altLang="zh-CN" kern="0" dirty="0"/>
              <a:t>Map</a:t>
            </a:r>
            <a:r>
              <a:rPr lang="zh-CN" altLang="en-US" kern="0" dirty="0"/>
              <a:t>类</a:t>
            </a:r>
            <a:endParaRPr lang="en-US" altLang="zh-CN" kern="0" dirty="0"/>
          </a:p>
          <a:p>
            <a:pPr lvl="2">
              <a:lnSpc>
                <a:spcPct val="150000"/>
              </a:lnSpc>
            </a:pPr>
            <a:r>
              <a:rPr lang="zh-CN" altLang="en-US" kern="0" dirty="0"/>
              <a:t>二维矩阵表示地图</a:t>
            </a:r>
            <a:endParaRPr lang="en-US" altLang="zh-CN" kern="0" dirty="0"/>
          </a:p>
          <a:p>
            <a:pPr lvl="2">
              <a:lnSpc>
                <a:spcPct val="150000"/>
              </a:lnSpc>
            </a:pPr>
            <a:r>
              <a:rPr lang="zh-CN" altLang="en-US" kern="0" dirty="0"/>
              <a:t>地图长度、宽度等信息；</a:t>
            </a:r>
            <a:endParaRPr lang="en-US" altLang="zh-CN" kern="0" dirty="0"/>
          </a:p>
          <a:p>
            <a:pPr lvl="1">
              <a:lnSpc>
                <a:spcPct val="150000"/>
              </a:lnSpc>
            </a:pPr>
            <a:r>
              <a:rPr lang="en-US" altLang="zh-CN" kern="0" dirty="0" err="1"/>
              <a:t>Astar</a:t>
            </a:r>
            <a:r>
              <a:rPr lang="zh-CN" altLang="en-US" kern="0" dirty="0"/>
              <a:t>类</a:t>
            </a:r>
            <a:endParaRPr lang="en-US" altLang="zh-CN" kern="0" dirty="0"/>
          </a:p>
          <a:p>
            <a:pPr lvl="2">
              <a:lnSpc>
                <a:spcPct val="150000"/>
              </a:lnSpc>
            </a:pPr>
            <a:r>
              <a:rPr lang="en-US" altLang="zh-CN" kern="0" dirty="0" err="1"/>
              <a:t>Openlist</a:t>
            </a:r>
            <a:r>
              <a:rPr lang="zh-CN" altLang="en-US" kern="0" dirty="0"/>
              <a:t>和</a:t>
            </a:r>
            <a:r>
              <a:rPr lang="en-US" altLang="zh-CN" kern="0" dirty="0" err="1"/>
              <a:t>Closelist</a:t>
            </a:r>
            <a:endParaRPr lang="en-US" altLang="zh-CN" kern="0" dirty="0"/>
          </a:p>
          <a:p>
            <a:pPr lvl="1">
              <a:lnSpc>
                <a:spcPct val="150000"/>
              </a:lnSpc>
            </a:pPr>
            <a:endParaRPr lang="en-US" altLang="zh-CN" kern="0" dirty="0"/>
          </a:p>
          <a:p>
            <a:pPr lvl="1">
              <a:lnSpc>
                <a:spcPct val="150000"/>
              </a:lnSpc>
            </a:pPr>
            <a:endParaRPr lang="en-US" altLang="zh-CN" kern="0" dirty="0"/>
          </a:p>
          <a:p>
            <a:pPr marL="0"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en-US" altLang="zh-CN" kern="0" dirty="0"/>
              <a:t>	</a:t>
            </a:r>
            <a:endParaRPr lang="zh-CN" altLang="en-US" kern="0" dirty="0"/>
          </a:p>
        </p:txBody>
      </p:sp>
    </p:spTree>
    <p:extLst>
      <p:ext uri="{BB962C8B-B14F-4D97-AF65-F5344CB8AC3E}">
        <p14:creationId xmlns:p14="http://schemas.microsoft.com/office/powerpoint/2010/main" val="36020560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E9E7BD-4994-C4E9-C9A8-A00C302DB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A-Star</a:t>
            </a:r>
            <a:r>
              <a:rPr lang="zh-CN" altLang="en-US" dirty="0"/>
              <a:t>算法实现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36AFF3FA-9BD1-A60F-BEBB-AD99FCF8A7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7011" y="1496786"/>
            <a:ext cx="4863533" cy="5021783"/>
          </a:xfr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E7E4FAD-0F38-5FF6-9C7E-98ECFFD83D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6899" y="1646500"/>
            <a:ext cx="5749374" cy="17825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AA3E310D-0886-1889-1904-520BE07EAC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6899" y="4199958"/>
            <a:ext cx="6397075" cy="7510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21054839-1D83-2F16-0480-F85D89AEB3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6899" y="5095566"/>
            <a:ext cx="6228346" cy="1279223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4295F013-33EF-63D4-326E-0AAC00F729DF}"/>
              </a:ext>
            </a:extLst>
          </p:cNvPr>
          <p:cNvSpPr txBox="1"/>
          <p:nvPr/>
        </p:nvSpPr>
        <p:spPr>
          <a:xfrm>
            <a:off x="5578928" y="1153474"/>
            <a:ext cx="13824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rgbClr val="C00000"/>
                </a:solidFill>
              </a:rPr>
              <a:t>计算</a:t>
            </a:r>
            <a:r>
              <a:rPr lang="en-US" altLang="zh-CN" sz="2000" dirty="0">
                <a:solidFill>
                  <a:srgbClr val="C00000"/>
                </a:solidFill>
              </a:rPr>
              <a:t>H(x):</a:t>
            </a:r>
            <a:endParaRPr lang="zh-CN" altLang="en-US" sz="2000" dirty="0">
              <a:solidFill>
                <a:srgbClr val="C00000"/>
              </a:solidFill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C43A32ED-816F-6767-E287-F1E19DA26649}"/>
              </a:ext>
            </a:extLst>
          </p:cNvPr>
          <p:cNvSpPr txBox="1"/>
          <p:nvPr/>
        </p:nvSpPr>
        <p:spPr>
          <a:xfrm>
            <a:off x="5660569" y="3660683"/>
            <a:ext cx="21717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err="1">
                <a:solidFill>
                  <a:srgbClr val="C00000"/>
                </a:solidFill>
              </a:rPr>
              <a:t>openList</a:t>
            </a:r>
            <a:r>
              <a:rPr lang="zh-CN" altLang="en-US" sz="2000" dirty="0">
                <a:solidFill>
                  <a:srgbClr val="C00000"/>
                </a:solidFill>
              </a:rPr>
              <a:t>的定义：</a:t>
            </a:r>
          </a:p>
        </p:txBody>
      </p:sp>
    </p:spTree>
    <p:extLst>
      <p:ext uri="{BB962C8B-B14F-4D97-AF65-F5344CB8AC3E}">
        <p14:creationId xmlns:p14="http://schemas.microsoft.com/office/powerpoint/2010/main" val="33385663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747F0D8-D94F-F6B2-4074-ADE0E53E2A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A-Star</a:t>
            </a:r>
            <a:r>
              <a:rPr lang="zh-CN" altLang="en-US" dirty="0"/>
              <a:t>算法运行结果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049D7F9-4297-B29A-E143-6D3BA52001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/>
              <a:t>样例</a:t>
            </a:r>
            <a:r>
              <a:rPr lang="en-US" altLang="zh-CN" dirty="0"/>
              <a:t>1</a:t>
            </a:r>
            <a:r>
              <a:rPr lang="zh-CN" altLang="en-US" dirty="0"/>
              <a:t>：                                    样例</a:t>
            </a:r>
            <a:r>
              <a:rPr lang="en-US" altLang="zh-CN" dirty="0"/>
              <a:t>2</a:t>
            </a:r>
            <a:r>
              <a:rPr lang="zh-CN" altLang="en-US" dirty="0"/>
              <a:t>：</a:t>
            </a: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4A90BF6-B804-9696-0CD3-B6861C943A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1827" y="1196752"/>
            <a:ext cx="2579915" cy="293256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1A426EC6-31EF-77DB-9A1E-07E69C92EF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944" y="4273332"/>
            <a:ext cx="7396842" cy="2369143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1C748498-4FE6-A280-0100-68193F8CC9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5735" y="1232556"/>
            <a:ext cx="3619194" cy="3921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7663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661130-5ED4-80EF-E54C-990BECC0B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2.4 C++</a:t>
            </a:r>
            <a:r>
              <a:rPr lang="zh-CN" altLang="en-US" dirty="0"/>
              <a:t>学习总结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B0E54C6-4B31-D278-511C-5040409F14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196752"/>
            <a:ext cx="4359729" cy="4934173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zh-CN" altLang="en-US" dirty="0"/>
              <a:t>收获：</a:t>
            </a:r>
            <a:endParaRPr lang="en-US" altLang="zh-CN" dirty="0"/>
          </a:p>
          <a:p>
            <a:pPr lvl="1">
              <a:lnSpc>
                <a:spcPct val="200000"/>
              </a:lnSpc>
            </a:pPr>
            <a:r>
              <a:rPr lang="en-US" altLang="zh-CN" dirty="0"/>
              <a:t>C++</a:t>
            </a:r>
            <a:r>
              <a:rPr lang="zh-CN" altLang="en-US" dirty="0"/>
              <a:t>基础掌握更牢靠；</a:t>
            </a:r>
            <a:endParaRPr lang="en-US" altLang="zh-CN" dirty="0"/>
          </a:p>
          <a:p>
            <a:pPr lvl="1">
              <a:lnSpc>
                <a:spcPct val="200000"/>
              </a:lnSpc>
            </a:pPr>
            <a:r>
              <a:rPr lang="zh-CN" altLang="en-US" dirty="0"/>
              <a:t>注意编程规范问题； </a:t>
            </a:r>
            <a:endParaRPr lang="en-US" altLang="zh-CN" dirty="0"/>
          </a:p>
          <a:p>
            <a:pPr lvl="1">
              <a:lnSpc>
                <a:spcPct val="200000"/>
              </a:lnSpc>
            </a:pPr>
            <a:r>
              <a:rPr lang="zh-CN" altLang="en-US" dirty="0"/>
              <a:t>工程化思想；</a:t>
            </a:r>
            <a:endParaRPr lang="en-US" altLang="zh-CN" dirty="0"/>
          </a:p>
          <a:p>
            <a:pPr lvl="1">
              <a:lnSpc>
                <a:spcPct val="200000"/>
              </a:lnSpc>
            </a:pPr>
            <a:r>
              <a:rPr lang="zh-CN" altLang="en-US" dirty="0"/>
              <a:t>面对对象思想；</a:t>
            </a:r>
            <a:endParaRPr lang="en-US" altLang="zh-CN" dirty="0"/>
          </a:p>
          <a:p>
            <a:pPr marL="0" indent="0">
              <a:lnSpc>
                <a:spcPct val="200000"/>
              </a:lnSpc>
              <a:buNone/>
            </a:pPr>
            <a:endParaRPr lang="en-US" altLang="zh-CN" dirty="0"/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731256EE-8A1A-272E-887E-057FD7D784B9}"/>
              </a:ext>
            </a:extLst>
          </p:cNvPr>
          <p:cNvSpPr txBox="1">
            <a:spLocks/>
          </p:cNvSpPr>
          <p:nvPr/>
        </p:nvSpPr>
        <p:spPr bwMode="auto">
          <a:xfrm>
            <a:off x="5987143" y="1344386"/>
            <a:ext cx="5399314" cy="4786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92150" indent="-3479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987425" indent="-2940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280795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1598295" indent="-3162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055495" indent="-31623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512695" indent="-31623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2969895" indent="-31623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427095" indent="-31623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200000"/>
              </a:lnSpc>
            </a:pPr>
            <a:r>
              <a:rPr lang="zh-CN" altLang="en-US" kern="0" dirty="0"/>
              <a:t>不足：</a:t>
            </a:r>
            <a:endParaRPr lang="en-US" altLang="zh-CN" kern="0" dirty="0"/>
          </a:p>
          <a:p>
            <a:pPr lvl="1">
              <a:lnSpc>
                <a:spcPct val="200000"/>
              </a:lnSpc>
            </a:pPr>
            <a:r>
              <a:rPr lang="en-US" altLang="zh-CN" kern="0" dirty="0"/>
              <a:t>C++17</a:t>
            </a:r>
            <a:r>
              <a:rPr lang="zh-CN" altLang="en-US" kern="0" dirty="0"/>
              <a:t>、</a:t>
            </a:r>
            <a:r>
              <a:rPr lang="en-US" altLang="zh-CN" kern="0" dirty="0"/>
              <a:t>20</a:t>
            </a:r>
            <a:r>
              <a:rPr lang="zh-CN" altLang="en-US" kern="0" dirty="0"/>
              <a:t>特性掌握不好；</a:t>
            </a:r>
            <a:endParaRPr lang="en-US" altLang="zh-CN" kern="0" dirty="0"/>
          </a:p>
          <a:p>
            <a:pPr lvl="1">
              <a:lnSpc>
                <a:spcPct val="200000"/>
              </a:lnSpc>
            </a:pPr>
            <a:r>
              <a:rPr lang="en-US" altLang="zh-CN" kern="0" dirty="0" err="1"/>
              <a:t>Cmake</a:t>
            </a:r>
            <a:r>
              <a:rPr lang="zh-CN" altLang="en-US" kern="0" dirty="0"/>
              <a:t>、</a:t>
            </a:r>
            <a:r>
              <a:rPr lang="en-US" altLang="zh-CN" kern="0" dirty="0" err="1"/>
              <a:t>Googletest</a:t>
            </a:r>
            <a:r>
              <a:rPr lang="zh-CN" altLang="en-US" kern="0" dirty="0"/>
              <a:t>等工具使用不熟练； </a:t>
            </a:r>
            <a:endParaRPr lang="en-US" altLang="zh-CN" kern="0" dirty="0"/>
          </a:p>
          <a:p>
            <a:pPr lvl="1">
              <a:lnSpc>
                <a:spcPct val="200000"/>
              </a:lnSpc>
            </a:pPr>
            <a:r>
              <a:rPr lang="zh-CN" altLang="en-US" kern="0" dirty="0"/>
              <a:t>代码能力有待提高；</a:t>
            </a:r>
            <a:endParaRPr lang="en-US" altLang="zh-CN" kern="0" dirty="0"/>
          </a:p>
        </p:txBody>
      </p:sp>
    </p:spTree>
    <p:extLst>
      <p:ext uri="{BB962C8B-B14F-4D97-AF65-F5344CB8AC3E}">
        <p14:creationId xmlns:p14="http://schemas.microsoft.com/office/powerpoint/2010/main" val="39445303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E414936-1E24-DC49-8865-8648EB5D2806}"/>
              </a:ext>
            </a:extLst>
          </p:cNvPr>
          <p:cNvSpPr txBox="1"/>
          <p:nvPr/>
        </p:nvSpPr>
        <p:spPr>
          <a:xfrm>
            <a:off x="5104097" y="2169566"/>
            <a:ext cx="34485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个人简介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2747002-619A-7D41-9183-6C401B926C47}"/>
              </a:ext>
            </a:extLst>
          </p:cNvPr>
          <p:cNvSpPr txBox="1"/>
          <p:nvPr/>
        </p:nvSpPr>
        <p:spPr>
          <a:xfrm>
            <a:off x="5097405" y="3043289"/>
            <a:ext cx="34485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C++</a:t>
            </a:r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实习总结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9C9D592-14E3-CE4D-99F9-38820BAA1356}"/>
              </a:ext>
            </a:extLst>
          </p:cNvPr>
          <p:cNvSpPr txBox="1"/>
          <p:nvPr/>
        </p:nvSpPr>
        <p:spPr>
          <a:xfrm>
            <a:off x="5104965" y="3917012"/>
            <a:ext cx="34485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EDA</a:t>
            </a:r>
            <a:r>
              <a:rPr lang="zh-CN" altLang="en-US" sz="32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实习总结</a:t>
            </a:r>
          </a:p>
        </p:txBody>
      </p:sp>
      <p:sp>
        <p:nvSpPr>
          <p:cNvPr id="9" name="菱形 8">
            <a:extLst>
              <a:ext uri="{FF2B5EF4-FFF2-40B4-BE49-F238E27FC236}">
                <a16:creationId xmlns:a16="http://schemas.microsoft.com/office/drawing/2014/main" id="{17F65BBE-C435-1647-B769-47EC65057899}"/>
              </a:ext>
            </a:extLst>
          </p:cNvPr>
          <p:cNvSpPr/>
          <p:nvPr/>
        </p:nvSpPr>
        <p:spPr>
          <a:xfrm>
            <a:off x="4106763" y="2038707"/>
            <a:ext cx="757776" cy="757776"/>
          </a:xfrm>
          <a:prstGeom prst="diamond">
            <a:avLst/>
          </a:prstGeom>
          <a:solidFill>
            <a:srgbClr val="0067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68C12D7-6A27-4E49-AD98-868DED788A01}"/>
              </a:ext>
            </a:extLst>
          </p:cNvPr>
          <p:cNvSpPr txBox="1"/>
          <p:nvPr/>
        </p:nvSpPr>
        <p:spPr>
          <a:xfrm>
            <a:off x="4106763" y="2169566"/>
            <a:ext cx="7751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01</a:t>
            </a:r>
            <a:endParaRPr lang="zh-CN" altLang="en-US" sz="28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1" name="菱形 10">
            <a:extLst>
              <a:ext uri="{FF2B5EF4-FFF2-40B4-BE49-F238E27FC236}">
                <a16:creationId xmlns:a16="http://schemas.microsoft.com/office/drawing/2014/main" id="{0BB7EC6F-275E-BA41-A36D-C0C064D8B622}"/>
              </a:ext>
            </a:extLst>
          </p:cNvPr>
          <p:cNvSpPr/>
          <p:nvPr/>
        </p:nvSpPr>
        <p:spPr>
          <a:xfrm>
            <a:off x="4100071" y="2917075"/>
            <a:ext cx="757776" cy="757776"/>
          </a:xfrm>
          <a:prstGeom prst="diamond">
            <a:avLst/>
          </a:prstGeom>
          <a:solidFill>
            <a:srgbClr val="0067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1F2B06B-2BFD-B540-9CC5-FB74B9CA12A6}"/>
              </a:ext>
            </a:extLst>
          </p:cNvPr>
          <p:cNvSpPr txBox="1"/>
          <p:nvPr/>
        </p:nvSpPr>
        <p:spPr>
          <a:xfrm>
            <a:off x="4093460" y="3039909"/>
            <a:ext cx="7751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02</a:t>
            </a:r>
            <a:endParaRPr lang="zh-CN" altLang="en-US" sz="28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3" name="菱形 12">
            <a:extLst>
              <a:ext uri="{FF2B5EF4-FFF2-40B4-BE49-F238E27FC236}">
                <a16:creationId xmlns:a16="http://schemas.microsoft.com/office/drawing/2014/main" id="{30099B3A-D604-7043-9409-74D6F719B202}"/>
              </a:ext>
            </a:extLst>
          </p:cNvPr>
          <p:cNvSpPr/>
          <p:nvPr/>
        </p:nvSpPr>
        <p:spPr>
          <a:xfrm>
            <a:off x="4107631" y="3795443"/>
            <a:ext cx="757776" cy="757776"/>
          </a:xfrm>
          <a:prstGeom prst="diamond">
            <a:avLst/>
          </a:prstGeom>
          <a:solidFill>
            <a:srgbClr val="0067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D1181827-09FF-134F-840D-3F875F5D0BD7}"/>
              </a:ext>
            </a:extLst>
          </p:cNvPr>
          <p:cNvSpPr txBox="1"/>
          <p:nvPr/>
        </p:nvSpPr>
        <p:spPr>
          <a:xfrm>
            <a:off x="4098943" y="3912721"/>
            <a:ext cx="7751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03</a:t>
            </a:r>
            <a:endParaRPr lang="zh-CN" altLang="en-US" sz="28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5D7D3FB3-D133-4713-A1F7-5394FCC340FE}"/>
              </a:ext>
            </a:extLst>
          </p:cNvPr>
          <p:cNvSpPr txBox="1"/>
          <p:nvPr/>
        </p:nvSpPr>
        <p:spPr>
          <a:xfrm>
            <a:off x="5097405" y="4744302"/>
            <a:ext cx="34485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感兴趣的内容</a:t>
            </a:r>
          </a:p>
        </p:txBody>
      </p:sp>
      <p:sp>
        <p:nvSpPr>
          <p:cNvPr id="16" name="菱形 15">
            <a:extLst>
              <a:ext uri="{FF2B5EF4-FFF2-40B4-BE49-F238E27FC236}">
                <a16:creationId xmlns:a16="http://schemas.microsoft.com/office/drawing/2014/main" id="{C163A7E9-DE66-4ABB-9CA4-E60B51F92275}"/>
              </a:ext>
            </a:extLst>
          </p:cNvPr>
          <p:cNvSpPr/>
          <p:nvPr/>
        </p:nvSpPr>
        <p:spPr>
          <a:xfrm>
            <a:off x="4100071" y="4622733"/>
            <a:ext cx="757776" cy="757776"/>
          </a:xfrm>
          <a:prstGeom prst="diamond">
            <a:avLst/>
          </a:prstGeom>
          <a:solidFill>
            <a:srgbClr val="0067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934A9FCF-0D80-4E7A-90BC-B5907A158FB8}"/>
              </a:ext>
            </a:extLst>
          </p:cNvPr>
          <p:cNvSpPr txBox="1"/>
          <p:nvPr/>
        </p:nvSpPr>
        <p:spPr>
          <a:xfrm>
            <a:off x="4091383" y="4740011"/>
            <a:ext cx="7751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04</a:t>
            </a:r>
            <a:endParaRPr lang="zh-CN" altLang="en-US" sz="28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061465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3C8B76-4A68-A0B1-7374-F45C8251E2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727075"/>
            <a:ext cx="10959008" cy="930498"/>
          </a:xfrm>
        </p:spPr>
        <p:txBody>
          <a:bodyPr/>
          <a:lstStyle/>
          <a:p>
            <a:r>
              <a:rPr lang="en-US" altLang="zh-CN" sz="4000" b="1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EDA</a:t>
            </a:r>
            <a:r>
              <a:rPr lang="zh-CN" altLang="en-US" sz="4000" b="1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实习总结</a:t>
            </a:r>
            <a:br>
              <a:rPr lang="zh-CN" altLang="en-US" sz="4000" b="1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</a:br>
            <a:endParaRPr lang="zh-CN" altLang="en-US" dirty="0">
              <a:solidFill>
                <a:srgbClr val="0070C0"/>
              </a:solidFill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B2CB6EF-03B0-0AD6-46C6-EAF9123B33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5808" y="988933"/>
            <a:ext cx="10972800" cy="5761001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dirty="0"/>
              <a:t>EDA</a:t>
            </a:r>
            <a:r>
              <a:rPr lang="zh-CN" altLang="en-US" dirty="0"/>
              <a:t>后端全流程学习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en-US" altLang="zh-CN" dirty="0"/>
              <a:t>《</a:t>
            </a:r>
            <a:r>
              <a:rPr lang="zh-CN" altLang="en-US" dirty="0"/>
              <a:t>数字集成电路物理设计</a:t>
            </a:r>
            <a:r>
              <a:rPr lang="en-US" altLang="zh-CN" dirty="0"/>
              <a:t>》</a:t>
            </a:r>
          </a:p>
          <a:p>
            <a:pPr lvl="1">
              <a:lnSpc>
                <a:spcPct val="150000"/>
              </a:lnSpc>
            </a:pPr>
            <a:r>
              <a:rPr lang="en-US" altLang="zh-CN" dirty="0"/>
              <a:t>《</a:t>
            </a:r>
            <a:r>
              <a:rPr lang="zh-CN" altLang="en-US" dirty="0"/>
              <a:t>超大规模集成电路物理设计</a:t>
            </a:r>
            <a:r>
              <a:rPr lang="en-US" altLang="zh-CN" dirty="0"/>
              <a:t>》</a:t>
            </a:r>
          </a:p>
          <a:p>
            <a:pPr>
              <a:lnSpc>
                <a:spcPct val="150000"/>
              </a:lnSpc>
            </a:pPr>
            <a:r>
              <a:rPr lang="en-US" altLang="zh-CN" dirty="0" err="1"/>
              <a:t>iEDA</a:t>
            </a:r>
            <a:r>
              <a:rPr lang="en-US" altLang="zh-CN" dirty="0"/>
              <a:t> Flow</a:t>
            </a:r>
            <a:r>
              <a:rPr lang="zh-CN" altLang="en-US" dirty="0"/>
              <a:t>流程实践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en-US" altLang="zh-CN" dirty="0"/>
              <a:t>sky130_gcd</a:t>
            </a:r>
            <a:r>
              <a:rPr lang="zh-CN" altLang="en-US" dirty="0"/>
              <a:t>和</a:t>
            </a:r>
            <a:r>
              <a:rPr lang="en-US" altLang="zh-CN" dirty="0"/>
              <a:t>sky130_uart</a:t>
            </a:r>
          </a:p>
          <a:p>
            <a:pPr>
              <a:lnSpc>
                <a:spcPct val="150000"/>
              </a:lnSpc>
            </a:pPr>
            <a:r>
              <a:rPr lang="en-US" altLang="zh-CN" dirty="0" err="1"/>
              <a:t>iEDA</a:t>
            </a:r>
            <a:r>
              <a:rPr lang="zh-CN" altLang="en-US" dirty="0"/>
              <a:t>工程代码实践：布局合法化算法实现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学习</a:t>
            </a:r>
            <a:r>
              <a:rPr lang="en-US" altLang="zh-CN" dirty="0"/>
              <a:t>Abacus</a:t>
            </a:r>
            <a:r>
              <a:rPr lang="zh-CN" altLang="en-US" dirty="0"/>
              <a:t>算法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实现</a:t>
            </a:r>
            <a:r>
              <a:rPr lang="en-US" altLang="zh-CN" dirty="0"/>
              <a:t>Tetris</a:t>
            </a:r>
            <a:r>
              <a:rPr lang="zh-CN" altLang="en-US" dirty="0"/>
              <a:t>算法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9373009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661130-5ED4-80EF-E54C-990BECC0B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3.1 EDA</a:t>
            </a:r>
            <a:r>
              <a:rPr lang="zh-CN" altLang="en-US" dirty="0"/>
              <a:t>后端全流程学习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FAF9E47-9977-2C67-3AD6-1221BB0B87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1" y="1147156"/>
            <a:ext cx="10471264" cy="4958830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>
                <a:solidFill>
                  <a:srgbClr val="C00000"/>
                </a:solidFill>
              </a:rPr>
              <a:t>学习笔记：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BB7AD64-D81F-6438-B044-C304B6B954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999" y="1704550"/>
            <a:ext cx="5220393" cy="316833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82ACD51-9DA3-D3BA-DD8F-3900A15DF3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6576" y="2451878"/>
            <a:ext cx="3515803" cy="374852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B776B1F-E935-0A29-DD63-12552E5097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9610" y="2370380"/>
            <a:ext cx="5378565" cy="4208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5348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E414936-1E24-DC49-8865-8648EB5D2806}"/>
              </a:ext>
            </a:extLst>
          </p:cNvPr>
          <p:cNvSpPr txBox="1"/>
          <p:nvPr/>
        </p:nvSpPr>
        <p:spPr>
          <a:xfrm>
            <a:off x="5104097" y="2169566"/>
            <a:ext cx="34485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个人简介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2747002-619A-7D41-9183-6C401B926C47}"/>
              </a:ext>
            </a:extLst>
          </p:cNvPr>
          <p:cNvSpPr txBox="1"/>
          <p:nvPr/>
        </p:nvSpPr>
        <p:spPr>
          <a:xfrm>
            <a:off x="5097405" y="3043289"/>
            <a:ext cx="34485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C++</a:t>
            </a:r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实习总结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9C9D592-14E3-CE4D-99F9-38820BAA1356}"/>
              </a:ext>
            </a:extLst>
          </p:cNvPr>
          <p:cNvSpPr txBox="1"/>
          <p:nvPr/>
        </p:nvSpPr>
        <p:spPr>
          <a:xfrm>
            <a:off x="5104965" y="3917012"/>
            <a:ext cx="34485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EDA</a:t>
            </a:r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实习总结</a:t>
            </a:r>
          </a:p>
        </p:txBody>
      </p:sp>
      <p:sp>
        <p:nvSpPr>
          <p:cNvPr id="9" name="菱形 8">
            <a:extLst>
              <a:ext uri="{FF2B5EF4-FFF2-40B4-BE49-F238E27FC236}">
                <a16:creationId xmlns:a16="http://schemas.microsoft.com/office/drawing/2014/main" id="{17F65BBE-C435-1647-B769-47EC65057899}"/>
              </a:ext>
            </a:extLst>
          </p:cNvPr>
          <p:cNvSpPr/>
          <p:nvPr/>
        </p:nvSpPr>
        <p:spPr>
          <a:xfrm>
            <a:off x="4106763" y="2038707"/>
            <a:ext cx="757776" cy="757776"/>
          </a:xfrm>
          <a:prstGeom prst="diamond">
            <a:avLst/>
          </a:prstGeom>
          <a:solidFill>
            <a:srgbClr val="0067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68C12D7-6A27-4E49-AD98-868DED788A01}"/>
              </a:ext>
            </a:extLst>
          </p:cNvPr>
          <p:cNvSpPr txBox="1"/>
          <p:nvPr/>
        </p:nvSpPr>
        <p:spPr>
          <a:xfrm>
            <a:off x="4106763" y="2169566"/>
            <a:ext cx="7751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01</a:t>
            </a:r>
            <a:endParaRPr lang="zh-CN" altLang="en-US" sz="28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1" name="菱形 10">
            <a:extLst>
              <a:ext uri="{FF2B5EF4-FFF2-40B4-BE49-F238E27FC236}">
                <a16:creationId xmlns:a16="http://schemas.microsoft.com/office/drawing/2014/main" id="{0BB7EC6F-275E-BA41-A36D-C0C064D8B622}"/>
              </a:ext>
            </a:extLst>
          </p:cNvPr>
          <p:cNvSpPr/>
          <p:nvPr/>
        </p:nvSpPr>
        <p:spPr>
          <a:xfrm>
            <a:off x="4100071" y="2917075"/>
            <a:ext cx="757776" cy="757776"/>
          </a:xfrm>
          <a:prstGeom prst="diamond">
            <a:avLst/>
          </a:prstGeom>
          <a:solidFill>
            <a:srgbClr val="0067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1F2B06B-2BFD-B540-9CC5-FB74B9CA12A6}"/>
              </a:ext>
            </a:extLst>
          </p:cNvPr>
          <p:cNvSpPr txBox="1"/>
          <p:nvPr/>
        </p:nvSpPr>
        <p:spPr>
          <a:xfrm>
            <a:off x="4093460" y="3039909"/>
            <a:ext cx="7751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02</a:t>
            </a:r>
            <a:endParaRPr lang="zh-CN" altLang="en-US" sz="28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3" name="菱形 12">
            <a:extLst>
              <a:ext uri="{FF2B5EF4-FFF2-40B4-BE49-F238E27FC236}">
                <a16:creationId xmlns:a16="http://schemas.microsoft.com/office/drawing/2014/main" id="{30099B3A-D604-7043-9409-74D6F719B202}"/>
              </a:ext>
            </a:extLst>
          </p:cNvPr>
          <p:cNvSpPr/>
          <p:nvPr/>
        </p:nvSpPr>
        <p:spPr>
          <a:xfrm>
            <a:off x="4107631" y="3795443"/>
            <a:ext cx="757776" cy="757776"/>
          </a:xfrm>
          <a:prstGeom prst="diamond">
            <a:avLst/>
          </a:prstGeom>
          <a:solidFill>
            <a:srgbClr val="0067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D1181827-09FF-134F-840D-3F875F5D0BD7}"/>
              </a:ext>
            </a:extLst>
          </p:cNvPr>
          <p:cNvSpPr txBox="1"/>
          <p:nvPr/>
        </p:nvSpPr>
        <p:spPr>
          <a:xfrm>
            <a:off x="4098943" y="3912721"/>
            <a:ext cx="7751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03</a:t>
            </a:r>
            <a:endParaRPr lang="zh-CN" altLang="en-US" sz="28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5D7D3FB3-D133-4713-A1F7-5394FCC340FE}"/>
              </a:ext>
            </a:extLst>
          </p:cNvPr>
          <p:cNvSpPr txBox="1"/>
          <p:nvPr/>
        </p:nvSpPr>
        <p:spPr>
          <a:xfrm>
            <a:off x="5097405" y="4744302"/>
            <a:ext cx="34485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感兴趣的内容</a:t>
            </a:r>
          </a:p>
        </p:txBody>
      </p:sp>
      <p:sp>
        <p:nvSpPr>
          <p:cNvPr id="16" name="菱形 15">
            <a:extLst>
              <a:ext uri="{FF2B5EF4-FFF2-40B4-BE49-F238E27FC236}">
                <a16:creationId xmlns:a16="http://schemas.microsoft.com/office/drawing/2014/main" id="{C163A7E9-DE66-4ABB-9CA4-E60B51F92275}"/>
              </a:ext>
            </a:extLst>
          </p:cNvPr>
          <p:cNvSpPr/>
          <p:nvPr/>
        </p:nvSpPr>
        <p:spPr>
          <a:xfrm>
            <a:off x="4100071" y="4622733"/>
            <a:ext cx="757776" cy="757776"/>
          </a:xfrm>
          <a:prstGeom prst="diamond">
            <a:avLst/>
          </a:prstGeom>
          <a:solidFill>
            <a:srgbClr val="0067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934A9FCF-0D80-4E7A-90BC-B5907A158FB8}"/>
              </a:ext>
            </a:extLst>
          </p:cNvPr>
          <p:cNvSpPr txBox="1"/>
          <p:nvPr/>
        </p:nvSpPr>
        <p:spPr>
          <a:xfrm>
            <a:off x="4091383" y="4740011"/>
            <a:ext cx="7751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04</a:t>
            </a:r>
            <a:endParaRPr lang="zh-CN" altLang="en-US" sz="28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990518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661130-5ED4-80EF-E54C-990BECC0B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9251" y="122239"/>
            <a:ext cx="9249358" cy="930498"/>
          </a:xfrm>
        </p:spPr>
        <p:txBody>
          <a:bodyPr/>
          <a:lstStyle/>
          <a:p>
            <a:r>
              <a:rPr lang="en-US" altLang="zh-CN" dirty="0"/>
              <a:t>3.1 EDA</a:t>
            </a:r>
            <a:r>
              <a:rPr lang="zh-CN" altLang="en-US" dirty="0"/>
              <a:t>后端全流程学习</a:t>
            </a:r>
          </a:p>
        </p:txBody>
      </p:sp>
      <p:pic>
        <p:nvPicPr>
          <p:cNvPr id="10244" name="Picture 4">
            <a:extLst>
              <a:ext uri="{FF2B5EF4-FFF2-40B4-BE49-F238E27FC236}">
                <a16:creationId xmlns:a16="http://schemas.microsoft.com/office/drawing/2014/main" id="{D4F07FFD-2F30-5BA3-2F47-E5ED97475E4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943" y="425763"/>
            <a:ext cx="3765664" cy="6432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>
            <a:extLst>
              <a:ext uri="{FF2B5EF4-FFF2-40B4-BE49-F238E27FC236}">
                <a16:creationId xmlns:a16="http://schemas.microsoft.com/office/drawing/2014/main" id="{2B162BB6-BC9E-D2BA-E680-18C774FA03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7072" y="1214428"/>
            <a:ext cx="8046846" cy="2238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FF1530D-3B22-660E-7CAC-1CAB5227C3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7130" y="2977684"/>
            <a:ext cx="6026729" cy="3758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9976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661130-5ED4-80EF-E54C-990BECC0B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3.1 EDA</a:t>
            </a:r>
            <a:r>
              <a:rPr lang="zh-CN" altLang="en-US" dirty="0"/>
              <a:t>后端全流程学习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FAF9E47-9977-2C67-3AD6-1221BB0B87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1" y="1052737"/>
            <a:ext cx="10471264" cy="549769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sz="2800" dirty="0"/>
              <a:t>逻辑综合：</a:t>
            </a:r>
            <a:endParaRPr lang="en-US" altLang="zh-CN" sz="2800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800" dirty="0"/>
              <a:t>    </a:t>
            </a:r>
            <a:r>
              <a:rPr lang="en-US" altLang="zh-CN" sz="2000" dirty="0"/>
              <a:t>translation + logic optimization + gate mapping</a:t>
            </a:r>
            <a:endParaRPr lang="en-US" altLang="zh-CN" sz="2800" dirty="0"/>
          </a:p>
          <a:p>
            <a:pPr>
              <a:lnSpc>
                <a:spcPct val="150000"/>
              </a:lnSpc>
            </a:pPr>
            <a:r>
              <a:rPr lang="zh-CN" altLang="en-US" sz="2800" dirty="0"/>
              <a:t>网表划分：</a:t>
            </a:r>
            <a:endParaRPr lang="en-US" altLang="zh-CN" sz="2800" dirty="0"/>
          </a:p>
          <a:p>
            <a:pPr marL="344170" lvl="1" indent="0">
              <a:lnSpc>
                <a:spcPct val="150000"/>
              </a:lnSpc>
              <a:buNone/>
            </a:pPr>
            <a:r>
              <a:rPr lang="zh-CN" altLang="en-US" sz="2000" dirty="0"/>
              <a:t>将电路划分成子模块，要求子模块之间的连接数量最小化，且符合设计约束；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zh-CN" altLang="en-US" sz="2800" dirty="0"/>
              <a:t>布图规划</a:t>
            </a:r>
            <a:endParaRPr lang="en-US" altLang="zh-CN" sz="2800" dirty="0"/>
          </a:p>
          <a:p>
            <a:pPr marL="344170" lvl="1" indent="0">
              <a:lnSpc>
                <a:spcPct val="150000"/>
              </a:lnSpc>
              <a:buNone/>
            </a:pPr>
            <a:r>
              <a:rPr lang="zh-CN" altLang="en-US" sz="2000" dirty="0"/>
              <a:t>确定每个电路模块的形状、位置、外部特征（外部引脚位置）</a:t>
            </a:r>
            <a:r>
              <a:rPr lang="zh-CN" altLang="en-US" sz="1800" dirty="0"/>
              <a:t>；</a:t>
            </a:r>
            <a:endParaRPr lang="en-US" altLang="zh-CN" sz="1800" dirty="0"/>
          </a:p>
          <a:p>
            <a:pPr>
              <a:lnSpc>
                <a:spcPct val="150000"/>
              </a:lnSpc>
            </a:pPr>
            <a:r>
              <a:rPr lang="zh-CN" altLang="en-US" sz="2800" dirty="0"/>
              <a:t>布局规划</a:t>
            </a:r>
            <a:endParaRPr lang="en-US" altLang="zh-CN" sz="2800" dirty="0"/>
          </a:p>
          <a:p>
            <a:pPr>
              <a:lnSpc>
                <a:spcPct val="150000"/>
              </a:lnSpc>
            </a:pPr>
            <a:r>
              <a:rPr lang="zh-CN" altLang="en-US" sz="2800" dirty="0"/>
              <a:t>布线规划</a:t>
            </a:r>
            <a:endParaRPr lang="en-US" altLang="zh-CN" sz="2800" dirty="0"/>
          </a:p>
          <a:p>
            <a:pPr marL="344170" lvl="1" indent="0">
              <a:lnSpc>
                <a:spcPct val="150000"/>
              </a:lnSpc>
              <a:buNone/>
            </a:pPr>
            <a:endParaRPr lang="en-US" altLang="zh-CN" sz="2400" dirty="0"/>
          </a:p>
          <a:p>
            <a:pPr marL="344170" lvl="1" indent="0">
              <a:lnSpc>
                <a:spcPct val="150000"/>
              </a:lnSpc>
              <a:buNone/>
            </a:pPr>
            <a:endParaRPr lang="en-US" altLang="zh-CN" sz="2400" dirty="0"/>
          </a:p>
          <a:p>
            <a:pPr>
              <a:lnSpc>
                <a:spcPct val="150000"/>
              </a:lnSpc>
            </a:pPr>
            <a:endParaRPr lang="en-US" altLang="zh-CN" sz="2800" dirty="0"/>
          </a:p>
          <a:p>
            <a:pPr marL="344170" lvl="1" indent="0">
              <a:lnSpc>
                <a:spcPct val="150000"/>
              </a:lnSpc>
              <a:buNone/>
            </a:pP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42085569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661130-5ED4-80EF-E54C-990BECC0B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3.2 </a:t>
            </a:r>
            <a:r>
              <a:rPr lang="en-US" altLang="zh-CN" dirty="0" err="1"/>
              <a:t>iEDA</a:t>
            </a:r>
            <a:r>
              <a:rPr lang="en-US" altLang="zh-CN" dirty="0"/>
              <a:t> Flow</a:t>
            </a:r>
            <a:r>
              <a:rPr lang="zh-CN" altLang="en-US" dirty="0"/>
              <a:t>流程实践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FAF9E47-9977-2C67-3AD6-1221BB0B87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532" y="1313411"/>
            <a:ext cx="5486399" cy="495883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dirty="0"/>
              <a:t>git clone </a:t>
            </a:r>
            <a:r>
              <a:rPr lang="en-US" altLang="zh-CN" dirty="0" err="1"/>
              <a:t>iEDA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编译项目：</a:t>
            </a:r>
            <a:r>
              <a:rPr lang="en-US" altLang="zh-CN" dirty="0"/>
              <a:t>bash build.sh -j 16</a:t>
            </a:r>
          </a:p>
          <a:p>
            <a:pPr>
              <a:lnSpc>
                <a:spcPct val="150000"/>
              </a:lnSpc>
            </a:pPr>
            <a:r>
              <a:rPr lang="zh-CN" altLang="en-US" dirty="0"/>
              <a:t>拷贝 </a:t>
            </a:r>
            <a:r>
              <a:rPr lang="en-US" altLang="zh-CN" dirty="0" err="1"/>
              <a:t>iEDA</a:t>
            </a:r>
            <a:r>
              <a:rPr lang="en-US" altLang="zh-CN" dirty="0"/>
              <a:t> </a:t>
            </a:r>
            <a:r>
              <a:rPr lang="zh-CN" altLang="en-US" dirty="0"/>
              <a:t>到</a:t>
            </a:r>
            <a:r>
              <a:rPr lang="en-US" altLang="zh-CN" dirty="0"/>
              <a:t>sky130 </a:t>
            </a:r>
            <a:r>
              <a:rPr lang="zh-CN" altLang="en-US" dirty="0"/>
              <a:t>目录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工艺为</a:t>
            </a:r>
            <a:r>
              <a:rPr lang="en-US" altLang="zh-CN" dirty="0"/>
              <a:t>sky130</a:t>
            </a:r>
            <a:r>
              <a:rPr lang="zh-CN" altLang="en-US" dirty="0"/>
              <a:t>，分别指定设计为</a:t>
            </a:r>
            <a:r>
              <a:rPr lang="en-US" altLang="zh-CN" dirty="0" err="1"/>
              <a:t>gcd</a:t>
            </a:r>
            <a:r>
              <a:rPr lang="zh-CN" altLang="en-US" dirty="0"/>
              <a:t>或</a:t>
            </a:r>
            <a:r>
              <a:rPr lang="en-US" altLang="zh-CN" dirty="0" err="1"/>
              <a:t>uart</a:t>
            </a:r>
            <a:r>
              <a:rPr lang="zh-CN" altLang="en-US" dirty="0"/>
              <a:t>，运行</a:t>
            </a:r>
            <a:r>
              <a:rPr lang="en-US" altLang="zh-CN" dirty="0"/>
              <a:t>Flow</a:t>
            </a:r>
          </a:p>
          <a:p>
            <a:pPr>
              <a:lnSpc>
                <a:spcPct val="150000"/>
              </a:lnSpc>
            </a:pPr>
            <a:endParaRPr lang="en-US" altLang="zh-CN" dirty="0"/>
          </a:p>
          <a:p>
            <a:pPr>
              <a:lnSpc>
                <a:spcPct val="150000"/>
              </a:lnSpc>
            </a:pPr>
            <a:endParaRPr lang="en-US" altLang="zh-CN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3301F8D-B445-5EC9-7E5A-303652DAE9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7071" y="1863307"/>
            <a:ext cx="5159431" cy="4687124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77296916-3A16-84FE-EC7C-51C7174221F0}"/>
              </a:ext>
            </a:extLst>
          </p:cNvPr>
          <p:cNvSpPr txBox="1"/>
          <p:nvPr/>
        </p:nvSpPr>
        <p:spPr>
          <a:xfrm>
            <a:off x="6267795" y="1104079"/>
            <a:ext cx="34331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 err="1">
                <a:solidFill>
                  <a:srgbClr val="C00000"/>
                </a:solidFill>
              </a:rPr>
              <a:t>cts_db.rpt</a:t>
            </a:r>
            <a:endParaRPr lang="zh-CN" altLang="en-US" sz="40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53237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661130-5ED4-80EF-E54C-990BECC0B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3.2 </a:t>
            </a:r>
            <a:r>
              <a:rPr lang="en-US" altLang="zh-CN" dirty="0" err="1"/>
              <a:t>iEDA</a:t>
            </a:r>
            <a:r>
              <a:rPr lang="en-US" altLang="zh-CN" dirty="0"/>
              <a:t> Flow</a:t>
            </a:r>
            <a:r>
              <a:rPr lang="zh-CN" altLang="en-US" dirty="0"/>
              <a:t>流程实践</a:t>
            </a:r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1005133E-32DE-C2F3-34BC-D18BF47377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51910" y="1325345"/>
            <a:ext cx="5283129" cy="4963521"/>
          </a:xfr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7CEB9B82-5F1D-105F-2D41-7ACF3F9AAE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2735" y="1164063"/>
            <a:ext cx="5275874" cy="5124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8881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661130-5ED4-80EF-E54C-990BECC0B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3.3 </a:t>
            </a:r>
            <a:r>
              <a:rPr lang="zh-CN" altLang="en-US" dirty="0"/>
              <a:t>布局合法化算法实现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74CECA7-B66D-755B-7DEE-847358EC48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80688"/>
            <a:ext cx="10972800" cy="4934173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	</a:t>
            </a:r>
            <a:r>
              <a:rPr lang="zh-CN" altLang="en-US" dirty="0"/>
              <a:t>布局合法化在全局布局之后，主要是把经过全局布局后确定位置的标准单元，放置到</a:t>
            </a:r>
            <a:r>
              <a:rPr lang="zh-CN" altLang="en-US" b="1" dirty="0">
                <a:solidFill>
                  <a:srgbClr val="FF0000"/>
                </a:solidFill>
              </a:rPr>
              <a:t>行</a:t>
            </a:r>
            <a:r>
              <a:rPr lang="zh-CN" altLang="en-US" dirty="0"/>
              <a:t>上，消除重叠，并尽可能减少移动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	</a:t>
            </a:r>
            <a:r>
              <a:rPr lang="zh-CN" altLang="en-US" dirty="0"/>
              <a:t>布局合法化算法主要有：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	1</a:t>
            </a:r>
            <a:r>
              <a:rPr lang="zh-CN" altLang="en-US" dirty="0"/>
              <a:t>、</a:t>
            </a:r>
            <a:r>
              <a:rPr lang="en-US" altLang="zh-CN" dirty="0"/>
              <a:t>Abacus</a:t>
            </a:r>
            <a:r>
              <a:rPr lang="zh-CN" altLang="en-US" dirty="0"/>
              <a:t>算法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	2</a:t>
            </a:r>
            <a:r>
              <a:rPr lang="zh-CN" altLang="en-US" dirty="0"/>
              <a:t>、</a:t>
            </a:r>
            <a:r>
              <a:rPr lang="en-US" altLang="zh-CN" dirty="0"/>
              <a:t>Tetris</a:t>
            </a:r>
            <a:r>
              <a:rPr lang="zh-CN" altLang="en-US" dirty="0"/>
              <a:t>算法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r>
              <a:rPr lang="en-US" altLang="zh-CN" sz="2400" dirty="0"/>
              <a:t>Abacus: fast legalization of standard cell Circuits with minimal movement	</a:t>
            </a:r>
          </a:p>
          <a:p>
            <a:r>
              <a:rPr lang="en-US" altLang="zh-CN" sz="2400" dirty="0"/>
              <a:t>Tetris</a:t>
            </a:r>
            <a:r>
              <a:rPr lang="zh-CN" altLang="en-US" sz="2400" dirty="0"/>
              <a:t>：</a:t>
            </a:r>
            <a:r>
              <a:rPr lang="en-US" altLang="zh-CN" sz="2400" dirty="0"/>
              <a:t>Method and system for high speed detailed placement of cells within an integrated circuit design; 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2747577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661130-5ED4-80EF-E54C-990BECC0B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Abacus</a:t>
            </a:r>
            <a:r>
              <a:rPr lang="zh-CN" altLang="en-US" dirty="0"/>
              <a:t>算法</a:t>
            </a:r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219D037D-C205-3182-CC00-74970287E9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30761" y="2032770"/>
            <a:ext cx="6520611" cy="4282066"/>
          </a:xfr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F53B9275-4BBF-6B9F-CC08-E34334D54B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8922" y="1731128"/>
            <a:ext cx="2726574" cy="4987112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79894BF1-561A-CC8A-D518-6A7B84993823}"/>
              </a:ext>
            </a:extLst>
          </p:cNvPr>
          <p:cNvSpPr txBox="1"/>
          <p:nvPr/>
        </p:nvSpPr>
        <p:spPr>
          <a:xfrm>
            <a:off x="609601" y="1269464"/>
            <a:ext cx="19450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伪代码：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2A1C3502-7A93-EDAB-37FF-C7F2845578DC}"/>
              </a:ext>
            </a:extLst>
          </p:cNvPr>
          <p:cNvSpPr txBox="1"/>
          <p:nvPr/>
        </p:nvSpPr>
        <p:spPr>
          <a:xfrm>
            <a:off x="7998922" y="1269463"/>
            <a:ext cx="609738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流程图：</a:t>
            </a:r>
          </a:p>
        </p:txBody>
      </p:sp>
    </p:spTree>
    <p:extLst>
      <p:ext uri="{BB962C8B-B14F-4D97-AF65-F5344CB8AC3E}">
        <p14:creationId xmlns:p14="http://schemas.microsoft.com/office/powerpoint/2010/main" val="35331255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40D3E6-F1C8-22B4-367B-310E0DD2AD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PlaceRow</a:t>
            </a:r>
            <a:r>
              <a:rPr lang="zh-CN" altLang="en-US" dirty="0"/>
              <a:t>函数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2B7197F8-7DB5-C932-9728-773E5C3DD7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4081" y="1529542"/>
            <a:ext cx="7375356" cy="4460065"/>
          </a:xfr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242E7105-4470-FE22-758E-CB1B14AD14E1}"/>
              </a:ext>
            </a:extLst>
          </p:cNvPr>
          <p:cNvSpPr txBox="1"/>
          <p:nvPr/>
        </p:nvSpPr>
        <p:spPr>
          <a:xfrm>
            <a:off x="7970546" y="1279398"/>
            <a:ext cx="3917373" cy="46437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参数：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inst：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要放置的单元；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row_idx：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要放置的行；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is_trial：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指示是否为试验性放置；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is_record_cluster：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是否记录与实例放置相关的聚类信息</a:t>
            </a:r>
          </a:p>
        </p:txBody>
      </p:sp>
    </p:spTree>
    <p:extLst>
      <p:ext uri="{BB962C8B-B14F-4D97-AF65-F5344CB8AC3E}">
        <p14:creationId xmlns:p14="http://schemas.microsoft.com/office/powerpoint/2010/main" val="32327327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40D3E6-F1C8-22B4-367B-310E0DD2AD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PlaceRow</a:t>
            </a:r>
            <a:r>
              <a:rPr lang="zh-CN" altLang="en-US" dirty="0"/>
              <a:t>函数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2B7197F8-7DB5-C932-9728-773E5C3DD7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4081" y="1529542"/>
            <a:ext cx="7375356" cy="4460065"/>
          </a:xfr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242E7105-4470-FE22-758E-CB1B14AD14E1}"/>
              </a:ext>
            </a:extLst>
          </p:cNvPr>
          <p:cNvSpPr txBox="1"/>
          <p:nvPr/>
        </p:nvSpPr>
        <p:spPr>
          <a:xfrm>
            <a:off x="7970546" y="1052737"/>
            <a:ext cx="3917373" cy="52792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流程：</a:t>
            </a:r>
            <a:endParaRPr lang="en-US" altLang="zh-CN" sz="32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获取矩形；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获取间隔列表；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寻找可放置间隔；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将单元放置到间隔，组织成簇；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计算移动成本，更新聚类信息；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570282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661130-5ED4-80EF-E54C-990BECC0B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" y="147177"/>
            <a:ext cx="10959008" cy="930498"/>
          </a:xfrm>
        </p:spPr>
        <p:txBody>
          <a:bodyPr/>
          <a:lstStyle/>
          <a:p>
            <a:r>
              <a:rPr lang="zh-CN" altLang="en-US" dirty="0"/>
              <a:t>实现</a:t>
            </a:r>
            <a:r>
              <a:rPr lang="en-US" altLang="zh-CN" dirty="0"/>
              <a:t>Tetris</a:t>
            </a:r>
            <a:r>
              <a:rPr lang="zh-CN" altLang="en-US" dirty="0"/>
              <a:t>算法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5D76F27-F097-B260-C9C2-A9BF00BCCE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1196752"/>
            <a:ext cx="6797041" cy="4934173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3200" dirty="0">
                <a:solidFill>
                  <a:srgbClr val="C00000"/>
                </a:solidFill>
              </a:rPr>
              <a:t>算法流程：</a:t>
            </a:r>
            <a:r>
              <a:rPr lang="en-US" altLang="zh-CN" dirty="0"/>
              <a:t>									</a:t>
            </a:r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24739458-9345-C5B7-F103-6E0E1D4C0E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" y="1853738"/>
            <a:ext cx="6639484" cy="4538747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8AB25B82-A4C0-4C91-A555-E4B74C5D263D}"/>
              </a:ext>
            </a:extLst>
          </p:cNvPr>
          <p:cNvSpPr txBox="1"/>
          <p:nvPr/>
        </p:nvSpPr>
        <p:spPr>
          <a:xfrm>
            <a:off x="7520941" y="1284351"/>
            <a:ext cx="4574077" cy="36009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代码修改：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单元排序：考虑宽度的权重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放置逻辑：找最近行进行放置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/>
              <a:t>									</a:t>
            </a:r>
          </a:p>
          <a:p>
            <a:pPr marL="0" indent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131818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661130-5ED4-80EF-E54C-990BECC0B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" y="147177"/>
            <a:ext cx="10959008" cy="930498"/>
          </a:xfrm>
        </p:spPr>
        <p:txBody>
          <a:bodyPr/>
          <a:lstStyle/>
          <a:p>
            <a:r>
              <a:rPr lang="zh-CN" altLang="en-US" dirty="0"/>
              <a:t>实现</a:t>
            </a:r>
            <a:r>
              <a:rPr lang="en-US" altLang="zh-CN" dirty="0"/>
              <a:t>Tetris</a:t>
            </a:r>
            <a:r>
              <a:rPr lang="zh-CN" altLang="en-US" dirty="0"/>
              <a:t>算法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5D76F27-F097-B260-C9C2-A9BF00BCCE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1196752"/>
            <a:ext cx="10959008" cy="4934173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3200" dirty="0">
                <a:solidFill>
                  <a:srgbClr val="C00000"/>
                </a:solidFill>
              </a:rPr>
              <a:t>单元排序：</a:t>
            </a:r>
            <a:endParaRPr lang="en-US" altLang="zh-CN" sz="3200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US" altLang="zh-CN" dirty="0"/>
              <a:t>	</a:t>
            </a:r>
            <a:r>
              <a:rPr lang="zh-CN" altLang="en-US" dirty="0"/>
              <a:t>公式：</a:t>
            </a:r>
            <a:r>
              <a:rPr lang="en-US" altLang="zh-CN" dirty="0"/>
              <a:t>f(x)=x-w*width;</a:t>
            </a:r>
            <a:endParaRPr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8AB25B82-A4C0-4C91-A555-E4B74C5D263D}"/>
              </a:ext>
            </a:extLst>
          </p:cNvPr>
          <p:cNvSpPr txBox="1"/>
          <p:nvPr/>
        </p:nvSpPr>
        <p:spPr>
          <a:xfrm>
            <a:off x="7520941" y="1284351"/>
            <a:ext cx="457407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							</a:t>
            </a:r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80E5DBE-B289-F5F1-9620-DD2EBDB18B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956" y="2613862"/>
            <a:ext cx="11072554" cy="2814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7214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DBD1B0F5-BB3B-FEE0-94CE-C0FDC554D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r>
              <a:rPr lang="zh-CN" altLang="en-US" dirty="0"/>
              <a:t> 个人简介：</a:t>
            </a:r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811EBBB0-2911-164F-86BC-F4835514EE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本科：   广州大学， 网络工程专业；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研究生：深圳大学，人工智能专业，研</a:t>
            </a:r>
            <a:r>
              <a:rPr lang="en-US" altLang="zh-CN" dirty="0"/>
              <a:t>0</a:t>
            </a:r>
            <a:r>
              <a:rPr lang="zh-CN" altLang="en-US" dirty="0"/>
              <a:t>；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暑假：    参加水滴计划进行学习；</a:t>
            </a:r>
            <a:endParaRPr lang="en-US" altLang="zh-CN" dirty="0"/>
          </a:p>
          <a:p>
            <a:pPr>
              <a:lnSpc>
                <a:spcPct val="150000"/>
              </a:lnSpc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585916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5262DEF-FC08-DC56-5E1F-7116F0064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实现</a:t>
            </a:r>
            <a:r>
              <a:rPr lang="en-US" altLang="zh-CN" dirty="0"/>
              <a:t>Tetris</a:t>
            </a:r>
            <a:r>
              <a:rPr lang="zh-CN" altLang="en-US" dirty="0"/>
              <a:t>算法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059F7499-EF6F-3E9E-FCBA-190084B3B0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6994" y="1144559"/>
            <a:ext cx="5767195" cy="5591202"/>
          </a:xfr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D1985C1E-2736-4E41-EC58-76303CD2B66E}"/>
              </a:ext>
            </a:extLst>
          </p:cNvPr>
          <p:cNvSpPr txBox="1"/>
          <p:nvPr/>
        </p:nvSpPr>
        <p:spPr>
          <a:xfrm>
            <a:off x="7631085" y="1144559"/>
            <a:ext cx="3391592" cy="44590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放置行的选择：</a:t>
            </a:r>
            <a:endParaRPr lang="en-US" altLang="zh-CN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根据单元实例的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y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坐标，确定所在行；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尝试将单元放置在当前行；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若失败，逐步向当前位置的上一行和下一行寻找插入位置；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841889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67365C-5293-4E98-A79D-5243C58F9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实验结果</a:t>
            </a:r>
            <a:r>
              <a:rPr lang="en-US" altLang="zh-CN" dirty="0"/>
              <a:t>-1</a:t>
            </a:r>
            <a:endParaRPr lang="zh-CN" altLang="en-US" dirty="0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7A4803B2-EEE7-3C1D-1755-8B17485B92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8779" y="1052737"/>
            <a:ext cx="10429869" cy="5125084"/>
          </a:xfrm>
        </p:spPr>
      </p:pic>
    </p:spTree>
    <p:extLst>
      <p:ext uri="{BB962C8B-B14F-4D97-AF65-F5344CB8AC3E}">
        <p14:creationId xmlns:p14="http://schemas.microsoft.com/office/powerpoint/2010/main" val="37532399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67365C-5293-4E98-A79D-5243C58F9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实验结果</a:t>
            </a:r>
            <a:r>
              <a:rPr lang="en-US" altLang="zh-CN" dirty="0"/>
              <a:t>-2</a:t>
            </a:r>
            <a:endParaRPr lang="zh-CN" altLang="en-US" dirty="0"/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14FEAC83-A945-039C-ED9D-2DBA518F4A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4651" y="2171812"/>
            <a:ext cx="10142698" cy="4131597"/>
          </a:xfr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CD9A7EE5-E8AE-A19C-A59A-3C7C00C4C6F1}"/>
              </a:ext>
            </a:extLst>
          </p:cNvPr>
          <p:cNvSpPr txBox="1"/>
          <p:nvPr/>
        </p:nvSpPr>
        <p:spPr>
          <a:xfrm>
            <a:off x="757196" y="1255302"/>
            <a:ext cx="102488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进行单元排序时，</a:t>
            </a:r>
            <a:r>
              <a:rPr lang="zh-CN" altLang="pl-PL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公式：</a:t>
            </a:r>
            <a:r>
              <a:rPr lang="pl-PL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f(x)=x-w*width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不同权重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w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的结果：</a:t>
            </a:r>
          </a:p>
        </p:txBody>
      </p:sp>
    </p:spTree>
    <p:extLst>
      <p:ext uri="{BB962C8B-B14F-4D97-AF65-F5344CB8AC3E}">
        <p14:creationId xmlns:p14="http://schemas.microsoft.com/office/powerpoint/2010/main" val="12795285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E414936-1E24-DC49-8865-8648EB5D2806}"/>
              </a:ext>
            </a:extLst>
          </p:cNvPr>
          <p:cNvSpPr txBox="1"/>
          <p:nvPr/>
        </p:nvSpPr>
        <p:spPr>
          <a:xfrm>
            <a:off x="5104965" y="2169566"/>
            <a:ext cx="34485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个人简介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2747002-619A-7D41-9183-6C401B926C47}"/>
              </a:ext>
            </a:extLst>
          </p:cNvPr>
          <p:cNvSpPr txBox="1"/>
          <p:nvPr/>
        </p:nvSpPr>
        <p:spPr>
          <a:xfrm>
            <a:off x="5097405" y="3043289"/>
            <a:ext cx="34485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C++</a:t>
            </a:r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实习总结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9C9D592-14E3-CE4D-99F9-38820BAA1356}"/>
              </a:ext>
            </a:extLst>
          </p:cNvPr>
          <p:cNvSpPr txBox="1"/>
          <p:nvPr/>
        </p:nvSpPr>
        <p:spPr>
          <a:xfrm>
            <a:off x="5104965" y="3917012"/>
            <a:ext cx="34485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EDA</a:t>
            </a:r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实习总结</a:t>
            </a:r>
          </a:p>
        </p:txBody>
      </p:sp>
      <p:sp>
        <p:nvSpPr>
          <p:cNvPr id="9" name="菱形 8">
            <a:extLst>
              <a:ext uri="{FF2B5EF4-FFF2-40B4-BE49-F238E27FC236}">
                <a16:creationId xmlns:a16="http://schemas.microsoft.com/office/drawing/2014/main" id="{17F65BBE-C435-1647-B769-47EC65057899}"/>
              </a:ext>
            </a:extLst>
          </p:cNvPr>
          <p:cNvSpPr/>
          <p:nvPr/>
        </p:nvSpPr>
        <p:spPr>
          <a:xfrm>
            <a:off x="4106763" y="2038707"/>
            <a:ext cx="757776" cy="757776"/>
          </a:xfrm>
          <a:prstGeom prst="diamond">
            <a:avLst/>
          </a:prstGeom>
          <a:solidFill>
            <a:srgbClr val="0067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68C12D7-6A27-4E49-AD98-868DED788A01}"/>
              </a:ext>
            </a:extLst>
          </p:cNvPr>
          <p:cNvSpPr txBox="1"/>
          <p:nvPr/>
        </p:nvSpPr>
        <p:spPr>
          <a:xfrm>
            <a:off x="4106763" y="2169566"/>
            <a:ext cx="7751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01</a:t>
            </a:r>
            <a:endParaRPr lang="zh-CN" altLang="en-US" sz="28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1" name="菱形 10">
            <a:extLst>
              <a:ext uri="{FF2B5EF4-FFF2-40B4-BE49-F238E27FC236}">
                <a16:creationId xmlns:a16="http://schemas.microsoft.com/office/drawing/2014/main" id="{0BB7EC6F-275E-BA41-A36D-C0C064D8B622}"/>
              </a:ext>
            </a:extLst>
          </p:cNvPr>
          <p:cNvSpPr/>
          <p:nvPr/>
        </p:nvSpPr>
        <p:spPr>
          <a:xfrm>
            <a:off x="4100071" y="2917075"/>
            <a:ext cx="757776" cy="757776"/>
          </a:xfrm>
          <a:prstGeom prst="diamond">
            <a:avLst/>
          </a:prstGeom>
          <a:solidFill>
            <a:srgbClr val="0067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1F2B06B-2BFD-B540-9CC5-FB74B9CA12A6}"/>
              </a:ext>
            </a:extLst>
          </p:cNvPr>
          <p:cNvSpPr txBox="1"/>
          <p:nvPr/>
        </p:nvSpPr>
        <p:spPr>
          <a:xfrm>
            <a:off x="4093460" y="3039909"/>
            <a:ext cx="7751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02</a:t>
            </a:r>
            <a:endParaRPr lang="zh-CN" altLang="en-US" sz="28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3" name="菱形 12">
            <a:extLst>
              <a:ext uri="{FF2B5EF4-FFF2-40B4-BE49-F238E27FC236}">
                <a16:creationId xmlns:a16="http://schemas.microsoft.com/office/drawing/2014/main" id="{30099B3A-D604-7043-9409-74D6F719B202}"/>
              </a:ext>
            </a:extLst>
          </p:cNvPr>
          <p:cNvSpPr/>
          <p:nvPr/>
        </p:nvSpPr>
        <p:spPr>
          <a:xfrm>
            <a:off x="4107631" y="3795443"/>
            <a:ext cx="757776" cy="757776"/>
          </a:xfrm>
          <a:prstGeom prst="diamond">
            <a:avLst/>
          </a:prstGeom>
          <a:solidFill>
            <a:srgbClr val="0067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D1181827-09FF-134F-840D-3F875F5D0BD7}"/>
              </a:ext>
            </a:extLst>
          </p:cNvPr>
          <p:cNvSpPr txBox="1"/>
          <p:nvPr/>
        </p:nvSpPr>
        <p:spPr>
          <a:xfrm>
            <a:off x="4098943" y="3912721"/>
            <a:ext cx="7751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03</a:t>
            </a:r>
            <a:endParaRPr lang="zh-CN" altLang="en-US" sz="28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5D7D3FB3-D133-4713-A1F7-5394FCC340FE}"/>
              </a:ext>
            </a:extLst>
          </p:cNvPr>
          <p:cNvSpPr txBox="1"/>
          <p:nvPr/>
        </p:nvSpPr>
        <p:spPr>
          <a:xfrm>
            <a:off x="5097405" y="4744302"/>
            <a:ext cx="34485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感兴趣的内容</a:t>
            </a:r>
          </a:p>
        </p:txBody>
      </p:sp>
      <p:sp>
        <p:nvSpPr>
          <p:cNvPr id="16" name="菱形 15">
            <a:extLst>
              <a:ext uri="{FF2B5EF4-FFF2-40B4-BE49-F238E27FC236}">
                <a16:creationId xmlns:a16="http://schemas.microsoft.com/office/drawing/2014/main" id="{C163A7E9-DE66-4ABB-9CA4-E60B51F92275}"/>
              </a:ext>
            </a:extLst>
          </p:cNvPr>
          <p:cNvSpPr/>
          <p:nvPr/>
        </p:nvSpPr>
        <p:spPr>
          <a:xfrm>
            <a:off x="4100071" y="4622733"/>
            <a:ext cx="757776" cy="757776"/>
          </a:xfrm>
          <a:prstGeom prst="diamond">
            <a:avLst/>
          </a:prstGeom>
          <a:solidFill>
            <a:srgbClr val="0067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934A9FCF-0D80-4E7A-90BC-B5907A158FB8}"/>
              </a:ext>
            </a:extLst>
          </p:cNvPr>
          <p:cNvSpPr txBox="1"/>
          <p:nvPr/>
        </p:nvSpPr>
        <p:spPr>
          <a:xfrm>
            <a:off x="4091383" y="4740011"/>
            <a:ext cx="7751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04</a:t>
            </a:r>
            <a:endParaRPr lang="zh-CN" altLang="en-US" sz="28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887944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169FEF-810D-35C2-3392-A7CC31550D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 </a:t>
            </a:r>
            <a:r>
              <a:rPr lang="zh-CN" altLang="en-US" dirty="0"/>
              <a:t>感兴趣的内容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8E09037-AA79-1257-EE71-E65688A4C0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布局、布线相关；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AI</a:t>
            </a:r>
            <a:r>
              <a:rPr lang="zh-CN" altLang="en-US" dirty="0"/>
              <a:t>和</a:t>
            </a:r>
            <a:r>
              <a:rPr lang="en-US" altLang="zh-CN" dirty="0"/>
              <a:t>EDA</a:t>
            </a:r>
            <a:r>
              <a:rPr lang="zh-CN" altLang="en-US" dirty="0"/>
              <a:t>结合；</a:t>
            </a:r>
          </a:p>
        </p:txBody>
      </p:sp>
    </p:spTree>
    <p:extLst>
      <p:ext uri="{BB962C8B-B14F-4D97-AF65-F5344CB8AC3E}">
        <p14:creationId xmlns:p14="http://schemas.microsoft.com/office/powerpoint/2010/main" val="20672775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id="{B9C34BF0-CADE-3140-AB1E-209C107B3BA2}"/>
              </a:ext>
            </a:extLst>
          </p:cNvPr>
          <p:cNvSpPr txBox="1"/>
          <p:nvPr/>
        </p:nvSpPr>
        <p:spPr>
          <a:xfrm>
            <a:off x="4757845" y="4596004"/>
            <a:ext cx="267630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44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OSCC</a:t>
            </a:r>
          </a:p>
          <a:p>
            <a:pPr algn="ctr"/>
            <a:r>
              <a:rPr kumimoji="1" lang="en-US" altLang="zh-CN" sz="3600" b="1" dirty="0" err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iEDA</a:t>
            </a:r>
            <a:r>
              <a:rPr kumimoji="1"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课题组</a:t>
            </a:r>
            <a:endParaRPr kumimoji="1"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7837D5BE-F174-4A66-9FF6-3501665ABD16}"/>
              </a:ext>
            </a:extLst>
          </p:cNvPr>
          <p:cNvGrpSpPr/>
          <p:nvPr/>
        </p:nvGrpSpPr>
        <p:grpSpPr>
          <a:xfrm>
            <a:off x="3540992" y="2320197"/>
            <a:ext cx="4906440" cy="1747706"/>
            <a:chOff x="375498" y="4757111"/>
            <a:chExt cx="4906440" cy="1747706"/>
          </a:xfrm>
        </p:grpSpPr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C31AF01D-C45B-4AF6-8377-790588F05D1F}"/>
                </a:ext>
              </a:extLst>
            </p:cNvPr>
            <p:cNvSpPr txBox="1"/>
            <p:nvPr/>
          </p:nvSpPr>
          <p:spPr>
            <a:xfrm>
              <a:off x="375498" y="4757111"/>
              <a:ext cx="490644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7200" dirty="0">
                  <a:solidFill>
                    <a:srgbClr val="0070C0"/>
                  </a:solidFill>
                  <a:latin typeface="华康俪金黑W8(P)" panose="020B0800000000000000" pitchFamily="34" charset="-122"/>
                  <a:ea typeface="华康俪金黑W8(P)" panose="020B0800000000000000" pitchFamily="34" charset="-122"/>
                </a:rPr>
                <a:t>感谢聆听</a:t>
              </a: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87CCE0D0-D98B-42E7-B335-C1762F70612C}"/>
                </a:ext>
              </a:extLst>
            </p:cNvPr>
            <p:cNvSpPr txBox="1"/>
            <p:nvPr/>
          </p:nvSpPr>
          <p:spPr>
            <a:xfrm>
              <a:off x="375498" y="5981597"/>
              <a:ext cx="490644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rgbClr val="0070C0"/>
                  </a:solidFill>
                  <a:latin typeface="华康俪金黑W8(P)" panose="020B0800000000000000" pitchFamily="34" charset="-122"/>
                  <a:ea typeface="华康俪金黑W8(P)" panose="020B0800000000000000" pitchFamily="34" charset="-122"/>
                </a:rPr>
                <a:t>Thanks for your attention</a:t>
              </a:r>
              <a:endParaRPr lang="zh-CN" altLang="en-US" sz="2800" dirty="0">
                <a:solidFill>
                  <a:srgbClr val="0070C0"/>
                </a:solidFill>
                <a:latin typeface="华康俪金黑W8(P)" panose="020B0800000000000000" pitchFamily="34" charset="-122"/>
                <a:ea typeface="华康俪金黑W8(P)" panose="020B0800000000000000" pitchFamily="34" charset="-122"/>
              </a:endParaRPr>
            </a:p>
          </p:txBody>
        </p:sp>
        <p:cxnSp>
          <p:nvCxnSpPr>
            <p:cNvPr id="11" name="直接连接符 9">
              <a:extLst>
                <a:ext uri="{FF2B5EF4-FFF2-40B4-BE49-F238E27FC236}">
                  <a16:creationId xmlns:a16="http://schemas.microsoft.com/office/drawing/2014/main" id="{79B92E0E-F053-564A-BAEF-A835E72BC302}"/>
                </a:ext>
              </a:extLst>
            </p:cNvPr>
            <p:cNvCxnSpPr/>
            <p:nvPr/>
          </p:nvCxnSpPr>
          <p:spPr>
            <a:xfrm>
              <a:off x="698546" y="5933282"/>
              <a:ext cx="4198144" cy="24158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961027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E414936-1E24-DC49-8865-8648EB5D2806}"/>
              </a:ext>
            </a:extLst>
          </p:cNvPr>
          <p:cNvSpPr txBox="1"/>
          <p:nvPr/>
        </p:nvSpPr>
        <p:spPr>
          <a:xfrm>
            <a:off x="5104097" y="2169566"/>
            <a:ext cx="34485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个人简介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2747002-619A-7D41-9183-6C401B926C47}"/>
              </a:ext>
            </a:extLst>
          </p:cNvPr>
          <p:cNvSpPr txBox="1"/>
          <p:nvPr/>
        </p:nvSpPr>
        <p:spPr>
          <a:xfrm>
            <a:off x="5097405" y="3043289"/>
            <a:ext cx="34485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C++</a:t>
            </a:r>
            <a:r>
              <a:rPr lang="zh-CN" altLang="en-US" sz="32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实习总结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9C9D592-14E3-CE4D-99F9-38820BAA1356}"/>
              </a:ext>
            </a:extLst>
          </p:cNvPr>
          <p:cNvSpPr txBox="1"/>
          <p:nvPr/>
        </p:nvSpPr>
        <p:spPr>
          <a:xfrm>
            <a:off x="5104965" y="3917012"/>
            <a:ext cx="34485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EDA</a:t>
            </a:r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实习总结</a:t>
            </a:r>
          </a:p>
        </p:txBody>
      </p:sp>
      <p:sp>
        <p:nvSpPr>
          <p:cNvPr id="9" name="菱形 8">
            <a:extLst>
              <a:ext uri="{FF2B5EF4-FFF2-40B4-BE49-F238E27FC236}">
                <a16:creationId xmlns:a16="http://schemas.microsoft.com/office/drawing/2014/main" id="{17F65BBE-C435-1647-B769-47EC65057899}"/>
              </a:ext>
            </a:extLst>
          </p:cNvPr>
          <p:cNvSpPr/>
          <p:nvPr/>
        </p:nvSpPr>
        <p:spPr>
          <a:xfrm>
            <a:off x="4106763" y="2038707"/>
            <a:ext cx="757776" cy="757776"/>
          </a:xfrm>
          <a:prstGeom prst="diamond">
            <a:avLst/>
          </a:prstGeom>
          <a:solidFill>
            <a:srgbClr val="0067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68C12D7-6A27-4E49-AD98-868DED788A01}"/>
              </a:ext>
            </a:extLst>
          </p:cNvPr>
          <p:cNvSpPr txBox="1"/>
          <p:nvPr/>
        </p:nvSpPr>
        <p:spPr>
          <a:xfrm>
            <a:off x="4106763" y="2169566"/>
            <a:ext cx="7751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01</a:t>
            </a:r>
            <a:endParaRPr lang="zh-CN" altLang="en-US" sz="28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1" name="菱形 10">
            <a:extLst>
              <a:ext uri="{FF2B5EF4-FFF2-40B4-BE49-F238E27FC236}">
                <a16:creationId xmlns:a16="http://schemas.microsoft.com/office/drawing/2014/main" id="{0BB7EC6F-275E-BA41-A36D-C0C064D8B622}"/>
              </a:ext>
            </a:extLst>
          </p:cNvPr>
          <p:cNvSpPr/>
          <p:nvPr/>
        </p:nvSpPr>
        <p:spPr>
          <a:xfrm>
            <a:off x="4100071" y="2917075"/>
            <a:ext cx="757776" cy="757776"/>
          </a:xfrm>
          <a:prstGeom prst="diamond">
            <a:avLst/>
          </a:prstGeom>
          <a:solidFill>
            <a:srgbClr val="0067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1F2B06B-2BFD-B540-9CC5-FB74B9CA12A6}"/>
              </a:ext>
            </a:extLst>
          </p:cNvPr>
          <p:cNvSpPr txBox="1"/>
          <p:nvPr/>
        </p:nvSpPr>
        <p:spPr>
          <a:xfrm>
            <a:off x="4093460" y="3039909"/>
            <a:ext cx="7751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02</a:t>
            </a:r>
            <a:endParaRPr lang="zh-CN" altLang="en-US" sz="28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3" name="菱形 12">
            <a:extLst>
              <a:ext uri="{FF2B5EF4-FFF2-40B4-BE49-F238E27FC236}">
                <a16:creationId xmlns:a16="http://schemas.microsoft.com/office/drawing/2014/main" id="{30099B3A-D604-7043-9409-74D6F719B202}"/>
              </a:ext>
            </a:extLst>
          </p:cNvPr>
          <p:cNvSpPr/>
          <p:nvPr/>
        </p:nvSpPr>
        <p:spPr>
          <a:xfrm>
            <a:off x="4107631" y="3795443"/>
            <a:ext cx="757776" cy="757776"/>
          </a:xfrm>
          <a:prstGeom prst="diamond">
            <a:avLst/>
          </a:prstGeom>
          <a:solidFill>
            <a:srgbClr val="0067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D1181827-09FF-134F-840D-3F875F5D0BD7}"/>
              </a:ext>
            </a:extLst>
          </p:cNvPr>
          <p:cNvSpPr txBox="1"/>
          <p:nvPr/>
        </p:nvSpPr>
        <p:spPr>
          <a:xfrm>
            <a:off x="4098943" y="3912721"/>
            <a:ext cx="7751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03</a:t>
            </a:r>
            <a:endParaRPr lang="zh-CN" altLang="en-US" sz="28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5D7D3FB3-D133-4713-A1F7-5394FCC340FE}"/>
              </a:ext>
            </a:extLst>
          </p:cNvPr>
          <p:cNvSpPr txBox="1"/>
          <p:nvPr/>
        </p:nvSpPr>
        <p:spPr>
          <a:xfrm>
            <a:off x="5097405" y="4744302"/>
            <a:ext cx="34485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感兴趣的内容</a:t>
            </a:r>
          </a:p>
        </p:txBody>
      </p:sp>
      <p:sp>
        <p:nvSpPr>
          <p:cNvPr id="16" name="菱形 15">
            <a:extLst>
              <a:ext uri="{FF2B5EF4-FFF2-40B4-BE49-F238E27FC236}">
                <a16:creationId xmlns:a16="http://schemas.microsoft.com/office/drawing/2014/main" id="{C163A7E9-DE66-4ABB-9CA4-E60B51F92275}"/>
              </a:ext>
            </a:extLst>
          </p:cNvPr>
          <p:cNvSpPr/>
          <p:nvPr/>
        </p:nvSpPr>
        <p:spPr>
          <a:xfrm>
            <a:off x="4100071" y="4622733"/>
            <a:ext cx="757776" cy="757776"/>
          </a:xfrm>
          <a:prstGeom prst="diamond">
            <a:avLst/>
          </a:prstGeom>
          <a:solidFill>
            <a:srgbClr val="0067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934A9FCF-0D80-4E7A-90BC-B5907A158FB8}"/>
              </a:ext>
            </a:extLst>
          </p:cNvPr>
          <p:cNvSpPr txBox="1"/>
          <p:nvPr/>
        </p:nvSpPr>
        <p:spPr>
          <a:xfrm>
            <a:off x="4091383" y="4740011"/>
            <a:ext cx="7751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04</a:t>
            </a:r>
            <a:endParaRPr lang="zh-CN" altLang="en-US" sz="28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423744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661130-5ED4-80EF-E54C-990BECC0B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2.1 C++</a:t>
            </a:r>
            <a:r>
              <a:rPr lang="zh-CN" altLang="en-US" dirty="0"/>
              <a:t>学习内容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B0E54C6-4B31-D278-511C-5040409F14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endParaRPr lang="en-US" altLang="zh-CN" dirty="0"/>
          </a:p>
          <a:p>
            <a:pPr>
              <a:lnSpc>
                <a:spcPct val="200000"/>
              </a:lnSpc>
            </a:pPr>
            <a:r>
              <a:rPr lang="en-US" altLang="zh-CN" dirty="0"/>
              <a:t>1</a:t>
            </a:r>
            <a:r>
              <a:rPr lang="zh-CN" altLang="en-US" dirty="0"/>
              <a:t>、工具使用：</a:t>
            </a:r>
            <a:r>
              <a:rPr lang="en-US" altLang="zh-CN" dirty="0"/>
              <a:t>Git</a:t>
            </a:r>
            <a:r>
              <a:rPr lang="zh-CN" altLang="en-US" dirty="0"/>
              <a:t>、</a:t>
            </a:r>
            <a:r>
              <a:rPr lang="en-US" altLang="zh-CN" dirty="0" err="1"/>
              <a:t>MobaXterm</a:t>
            </a:r>
            <a:r>
              <a:rPr lang="zh-CN" altLang="en-US" dirty="0"/>
              <a:t>、</a:t>
            </a:r>
            <a:r>
              <a:rPr lang="en-US" altLang="zh-CN" dirty="0" err="1"/>
              <a:t>Vscode</a:t>
            </a:r>
            <a:endParaRPr lang="en-US" altLang="zh-CN" dirty="0"/>
          </a:p>
          <a:p>
            <a:pPr>
              <a:lnSpc>
                <a:spcPct val="200000"/>
              </a:lnSpc>
            </a:pPr>
            <a:r>
              <a:rPr lang="en-US" altLang="zh-CN" dirty="0"/>
              <a:t>2</a:t>
            </a:r>
            <a:r>
              <a:rPr lang="zh-CN" altLang="en-US" dirty="0"/>
              <a:t>、插件学习：</a:t>
            </a:r>
            <a:r>
              <a:rPr lang="en-US" altLang="zh-CN" dirty="0" err="1"/>
              <a:t>Cmake</a:t>
            </a:r>
            <a:r>
              <a:rPr lang="zh-CN" altLang="en-US" dirty="0"/>
              <a:t>、</a:t>
            </a:r>
            <a:r>
              <a:rPr lang="en-US" altLang="zh-CN" dirty="0"/>
              <a:t>Google Test</a:t>
            </a:r>
            <a:r>
              <a:rPr lang="zh-CN" altLang="en-US" dirty="0"/>
              <a:t>、</a:t>
            </a:r>
            <a:r>
              <a:rPr lang="en-US" altLang="zh-CN" dirty="0"/>
              <a:t>SSH</a:t>
            </a:r>
          </a:p>
          <a:p>
            <a:pPr>
              <a:lnSpc>
                <a:spcPct val="200000"/>
              </a:lnSpc>
            </a:pPr>
            <a:r>
              <a:rPr lang="en-US" altLang="zh-CN" dirty="0"/>
              <a:t>3</a:t>
            </a:r>
            <a:r>
              <a:rPr lang="zh-CN" altLang="en-US" dirty="0"/>
              <a:t>、</a:t>
            </a:r>
            <a:r>
              <a:rPr lang="en-US" altLang="zh-CN" dirty="0"/>
              <a:t>C++</a:t>
            </a:r>
            <a:r>
              <a:rPr lang="zh-CN" altLang="en-US" dirty="0"/>
              <a:t>学习：</a:t>
            </a:r>
            <a:r>
              <a:rPr lang="en-US" altLang="zh-CN" dirty="0"/>
              <a:t>C++</a:t>
            </a:r>
            <a:r>
              <a:rPr lang="zh-CN" altLang="en-US" dirty="0"/>
              <a:t>基础、</a:t>
            </a:r>
            <a:r>
              <a:rPr lang="en-US" altLang="zh-CN" dirty="0"/>
              <a:t>C++</a:t>
            </a:r>
            <a:r>
              <a:rPr lang="zh-CN" altLang="en-US" dirty="0"/>
              <a:t>进阶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5930418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F74026E1-8179-3688-7F4C-0FBEA7BB9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2.1 C++</a:t>
            </a:r>
            <a:r>
              <a:rPr lang="zh-CN" altLang="en-US" dirty="0"/>
              <a:t>学习内容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AA82A7EE-666B-5883-66FC-F15C48E4F4B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lnSpc>
                <a:spcPct val="200000"/>
              </a:lnSpc>
              <a:buNone/>
            </a:pPr>
            <a:r>
              <a:rPr lang="en-US" altLang="zh-CN" dirty="0"/>
              <a:t>C++</a:t>
            </a:r>
            <a:r>
              <a:rPr lang="zh-CN" altLang="en-US" dirty="0"/>
              <a:t>基础：</a:t>
            </a:r>
            <a:endParaRPr lang="en-US" altLang="zh-CN" dirty="0"/>
          </a:p>
          <a:p>
            <a:pPr lvl="1" indent="-342900">
              <a:lnSpc>
                <a:spcPct val="200000"/>
              </a:lnSpc>
            </a:pPr>
            <a:r>
              <a:rPr lang="zh-CN" altLang="en-US" dirty="0"/>
              <a:t>面向过程：变量、函数、指针等</a:t>
            </a:r>
            <a:endParaRPr lang="en-US" altLang="zh-CN" dirty="0"/>
          </a:p>
          <a:p>
            <a:pPr lvl="1" indent="-342900">
              <a:lnSpc>
                <a:spcPct val="200000"/>
              </a:lnSpc>
            </a:pPr>
            <a:r>
              <a:rPr lang="zh-CN" altLang="en-US" dirty="0"/>
              <a:t>面向对象：封装、继承、多态等</a:t>
            </a:r>
            <a:endParaRPr lang="en-US" altLang="zh-CN" dirty="0"/>
          </a:p>
          <a:p>
            <a:pPr lvl="1" indent="-342900">
              <a:lnSpc>
                <a:spcPct val="200000"/>
              </a:lnSpc>
            </a:pPr>
            <a:r>
              <a:rPr lang="en-US" altLang="zh-CN" dirty="0"/>
              <a:t>STL</a:t>
            </a:r>
            <a:r>
              <a:rPr lang="zh-CN" altLang="en-US" dirty="0"/>
              <a:t>：容器、迭代器、算法</a:t>
            </a:r>
            <a:endParaRPr lang="en-US" altLang="zh-CN" dirty="0"/>
          </a:p>
          <a:p>
            <a:pPr marL="0" indent="0">
              <a:lnSpc>
                <a:spcPct val="200000"/>
              </a:lnSpc>
              <a:buNone/>
            </a:pPr>
            <a:endParaRPr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4487C4F7-8FB2-32BA-B64E-3E53B630E12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zh-CN" dirty="0"/>
              <a:t>C++</a:t>
            </a:r>
            <a:r>
              <a:rPr lang="zh-CN" altLang="en-US" dirty="0"/>
              <a:t>进阶：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移动语义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en-US" altLang="zh-CN" dirty="0"/>
              <a:t>Lambda</a:t>
            </a:r>
            <a:r>
              <a:rPr lang="zh-CN" altLang="en-US" dirty="0"/>
              <a:t>表达式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en-US" altLang="zh-CN" dirty="0"/>
              <a:t>auto</a:t>
            </a:r>
            <a:r>
              <a:rPr lang="zh-CN" altLang="en-US" dirty="0"/>
              <a:t>类型推导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范型编程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智能指针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endParaRPr lang="en-US" altLang="zh-CN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dirty="0"/>
              <a:t>	</a:t>
            </a:r>
            <a:endParaRPr lang="zh-CN" altLang="en-US" dirty="0"/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261A6C10-111D-5C36-BA59-7ED6E89B9C15}"/>
              </a:ext>
            </a:extLst>
          </p:cNvPr>
          <p:cNvCxnSpPr>
            <a:cxnSpLocks/>
          </p:cNvCxnSpPr>
          <p:nvPr/>
        </p:nvCxnSpPr>
        <p:spPr bwMode="auto">
          <a:xfrm>
            <a:off x="5994401" y="1196752"/>
            <a:ext cx="0" cy="5539010"/>
          </a:xfrm>
          <a:prstGeom prst="line">
            <a:avLst/>
          </a:prstGeom>
          <a:ln w="76200"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84980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661130-5ED4-80EF-E54C-990BECC0B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2.2 </a:t>
            </a:r>
            <a:r>
              <a:rPr lang="zh-CN" altLang="en-US" dirty="0"/>
              <a:t>学习笔记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635CC293-FCB2-4587-06F4-2FAD55A99C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33378" y="1596216"/>
            <a:ext cx="4019106" cy="4291233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A3B92D7-68BA-4BCE-2A3A-ECA6072F7A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5795" y="1536714"/>
            <a:ext cx="2429923" cy="441023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D21D222-2316-8227-AC64-52A2AEFE19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28614" y="1291415"/>
            <a:ext cx="4240283" cy="4917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9476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661130-5ED4-80EF-E54C-990BECC0B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2.3 A-Star</a:t>
            </a:r>
            <a:r>
              <a:rPr lang="zh-CN" altLang="en-US" dirty="0"/>
              <a:t>算法实现</a:t>
            </a:r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595D9461-3B1C-3FFE-4B93-B593433178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0906" y="1591009"/>
            <a:ext cx="7497618" cy="4834202"/>
          </a:xfrm>
        </p:spPr>
      </p:pic>
      <p:sp>
        <p:nvSpPr>
          <p:cNvPr id="10" name="内容占位符 5">
            <a:extLst>
              <a:ext uri="{FF2B5EF4-FFF2-40B4-BE49-F238E27FC236}">
                <a16:creationId xmlns:a16="http://schemas.microsoft.com/office/drawing/2014/main" id="{807C0384-566B-D607-E946-18FF76102947}"/>
              </a:ext>
            </a:extLst>
          </p:cNvPr>
          <p:cNvSpPr txBox="1">
            <a:spLocks/>
          </p:cNvSpPr>
          <p:nvPr/>
        </p:nvSpPr>
        <p:spPr>
          <a:xfrm>
            <a:off x="6783185" y="1197033"/>
            <a:ext cx="5058939" cy="5660967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92150" indent="-3479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987425" indent="-2940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280795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1598295" indent="-3162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055495" indent="-31623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512695" indent="-31623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2969895" indent="-31623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427095" indent="-31623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lnSpc>
                <a:spcPct val="150000"/>
              </a:lnSpc>
              <a:buFont typeface="Wingdings" panose="05000000000000000000" pitchFamily="2" charset="2"/>
              <a:buNone/>
            </a:pPr>
            <a:endParaRPr lang="zh-CN" altLang="en-US" kern="0" dirty="0"/>
          </a:p>
        </p:txBody>
      </p:sp>
      <p:sp>
        <p:nvSpPr>
          <p:cNvPr id="3" name="标题 1">
            <a:extLst>
              <a:ext uri="{FF2B5EF4-FFF2-40B4-BE49-F238E27FC236}">
                <a16:creationId xmlns:a16="http://schemas.microsoft.com/office/drawing/2014/main" id="{36032F45-C08C-928C-3DEA-F4A3A533659D}"/>
              </a:ext>
            </a:extLst>
          </p:cNvPr>
          <p:cNvSpPr txBox="1">
            <a:spLocks/>
          </p:cNvSpPr>
          <p:nvPr/>
        </p:nvSpPr>
        <p:spPr bwMode="auto">
          <a:xfrm>
            <a:off x="1039090" y="955963"/>
            <a:ext cx="1712423" cy="6350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900" b="1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900" b="1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900" b="1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900" b="1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900" b="1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9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9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9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9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800" kern="0" dirty="0">
                <a:solidFill>
                  <a:srgbClr val="FF0000"/>
                </a:solidFill>
              </a:rPr>
              <a:t>题目：</a:t>
            </a:r>
          </a:p>
        </p:txBody>
      </p:sp>
    </p:spTree>
    <p:extLst>
      <p:ext uri="{BB962C8B-B14F-4D97-AF65-F5344CB8AC3E}">
        <p14:creationId xmlns:p14="http://schemas.microsoft.com/office/powerpoint/2010/main" val="12651108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3638C32-90A5-D111-39B0-77F952A64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算法思想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2D89180-3AD2-5D2C-9AE0-8A3074CE74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1196752"/>
            <a:ext cx="11294225" cy="5270550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zh-CN" dirty="0"/>
              <a:t>	A-star</a:t>
            </a:r>
            <a:r>
              <a:rPr lang="zh-CN" altLang="en-US" dirty="0"/>
              <a:t>算法是一种启发式搜索算法，用于在图中找到从起点到终点的最短路径。结合了 </a:t>
            </a:r>
            <a:r>
              <a:rPr lang="en-US" altLang="zh-CN" dirty="0"/>
              <a:t>Dijkstra </a:t>
            </a:r>
            <a:r>
              <a:rPr lang="zh-CN" altLang="en-US" dirty="0"/>
              <a:t>算法的优点（最短路径）和最佳优先搜索的优点（启发式搜索）</a:t>
            </a:r>
            <a:r>
              <a:rPr lang="en-US" altLang="zh-CN" dirty="0"/>
              <a:t>,</a:t>
            </a:r>
            <a:r>
              <a:rPr lang="zh-CN" altLang="en-US" dirty="0"/>
              <a:t>以有效地找到最优路径。</a:t>
            </a:r>
            <a:endParaRPr lang="en-US" altLang="zh-CN" dirty="0"/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dirty="0">
                <a:solidFill>
                  <a:srgbClr val="FF0000"/>
                </a:solidFill>
              </a:rPr>
              <a:t>启发式函数：</a:t>
            </a:r>
            <a:r>
              <a:rPr lang="en-US" altLang="zh-CN" dirty="0"/>
              <a:t>h(x)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dirty="0"/>
              <a:t>	</a:t>
            </a:r>
            <a:r>
              <a:rPr lang="zh-CN" altLang="en-US" dirty="0"/>
              <a:t>用于估计从节点</a:t>
            </a:r>
            <a:r>
              <a:rPr lang="en-US" altLang="zh-CN" dirty="0"/>
              <a:t>x</a:t>
            </a:r>
            <a:r>
              <a:rPr lang="zh-CN" altLang="en-US" dirty="0"/>
              <a:t>到终点的最低代价，从而减少搜索空间；</a:t>
            </a:r>
            <a:endParaRPr lang="en-US" altLang="zh-CN" dirty="0"/>
          </a:p>
          <a:p>
            <a:pPr lvl="3">
              <a:lnSpc>
                <a:spcPct val="150000"/>
              </a:lnSpc>
            </a:pPr>
            <a:r>
              <a:rPr lang="zh-CN" altLang="en-US" dirty="0"/>
              <a:t>曼哈顿距离；</a:t>
            </a:r>
            <a:endParaRPr lang="en-US" altLang="zh-CN" dirty="0"/>
          </a:p>
          <a:p>
            <a:pPr lvl="3">
              <a:lnSpc>
                <a:spcPct val="150000"/>
              </a:lnSpc>
            </a:pPr>
            <a:r>
              <a:rPr lang="zh-CN" altLang="en-US" dirty="0"/>
              <a:t>欧几里得距离；</a:t>
            </a:r>
          </a:p>
        </p:txBody>
      </p:sp>
    </p:spTree>
    <p:extLst>
      <p:ext uri="{BB962C8B-B14F-4D97-AF65-F5344CB8AC3E}">
        <p14:creationId xmlns:p14="http://schemas.microsoft.com/office/powerpoint/2010/main" val="115642038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PP_MARK_KEY" val="cdb95a24-2b95-4bf6-8262-ec269aa88444"/>
  <p:tag name="COMMONDATA" val="eyJoZGlkIjoiNDNlMTA4NjFkYmZhNmE5MjgxNTZiMmZjMWZjMjk0ZTcifQ=="/>
</p:tagLst>
</file>

<file path=ppt/theme/theme1.xml><?xml version="1.0" encoding="utf-8"?>
<a:theme xmlns:a="http://schemas.openxmlformats.org/drawingml/2006/main" name="Network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Network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Network 1">
        <a:dk1>
          <a:srgbClr val="4F747B"/>
        </a:dk1>
        <a:lt1>
          <a:srgbClr val="FFFFFF"/>
        </a:lt1>
        <a:dk2>
          <a:srgbClr val="000000"/>
        </a:dk2>
        <a:lt2>
          <a:srgbClr val="C0C0C0"/>
        </a:lt2>
        <a:accent1>
          <a:srgbClr val="859868"/>
        </a:accent1>
        <a:accent2>
          <a:srgbClr val="5F5F5F"/>
        </a:accent2>
        <a:accent3>
          <a:srgbClr val="AAAAAA"/>
        </a:accent3>
        <a:accent4>
          <a:srgbClr val="DADADA"/>
        </a:accent4>
        <a:accent5>
          <a:srgbClr val="C2CAB9"/>
        </a:accent5>
        <a:accent6>
          <a:srgbClr val="555555"/>
        </a:accent6>
        <a:hlink>
          <a:srgbClr val="5F5F5F"/>
        </a:hlink>
        <a:folHlink>
          <a:srgbClr val="BA121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2">
        <a:dk1>
          <a:srgbClr val="3C0000"/>
        </a:dk1>
        <a:lt1>
          <a:srgbClr val="FFFFFF"/>
        </a:lt1>
        <a:dk2>
          <a:srgbClr val="4D0B0B"/>
        </a:dk2>
        <a:lt2>
          <a:srgbClr val="FFFFFF"/>
        </a:lt2>
        <a:accent1>
          <a:srgbClr val="666633"/>
        </a:accent1>
        <a:accent2>
          <a:srgbClr val="CC3300"/>
        </a:accent2>
        <a:accent3>
          <a:srgbClr val="B2AAAA"/>
        </a:accent3>
        <a:accent4>
          <a:srgbClr val="DADADA"/>
        </a:accent4>
        <a:accent5>
          <a:srgbClr val="B8B8AD"/>
        </a:accent5>
        <a:accent6>
          <a:srgbClr val="B92D00"/>
        </a:accent6>
        <a:hlink>
          <a:srgbClr val="CC9900"/>
        </a:hlink>
        <a:folHlink>
          <a:srgbClr val="CCCC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3">
        <a:dk1>
          <a:srgbClr val="666699"/>
        </a:dk1>
        <a:lt1>
          <a:srgbClr val="FFFFFF"/>
        </a:lt1>
        <a:dk2>
          <a:srgbClr val="15192B"/>
        </a:dk2>
        <a:lt2>
          <a:srgbClr val="CCCCFF"/>
        </a:lt2>
        <a:accent1>
          <a:srgbClr val="4F893D"/>
        </a:accent1>
        <a:accent2>
          <a:srgbClr val="666699"/>
        </a:accent2>
        <a:accent3>
          <a:srgbClr val="AAABAC"/>
        </a:accent3>
        <a:accent4>
          <a:srgbClr val="DADADA"/>
        </a:accent4>
        <a:accent5>
          <a:srgbClr val="B2C4AF"/>
        </a:accent5>
        <a:accent6>
          <a:srgbClr val="5C5C8A"/>
        </a:accent6>
        <a:hlink>
          <a:srgbClr val="CC9900"/>
        </a:hlink>
        <a:folHlink>
          <a:srgbClr val="4837C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4">
        <a:dk1>
          <a:srgbClr val="666699"/>
        </a:dk1>
        <a:lt1>
          <a:srgbClr val="FFFFFF"/>
        </a:lt1>
        <a:dk2>
          <a:srgbClr val="86001A"/>
        </a:dk2>
        <a:lt2>
          <a:srgbClr val="CCCC66"/>
        </a:lt2>
        <a:accent1>
          <a:srgbClr val="FF3300"/>
        </a:accent1>
        <a:accent2>
          <a:srgbClr val="FF6600"/>
        </a:accent2>
        <a:accent3>
          <a:srgbClr val="C3AAAB"/>
        </a:accent3>
        <a:accent4>
          <a:srgbClr val="DADADA"/>
        </a:accent4>
        <a:accent5>
          <a:srgbClr val="FFADAA"/>
        </a:accent5>
        <a:accent6>
          <a:srgbClr val="E75C00"/>
        </a:accent6>
        <a:hlink>
          <a:srgbClr val="CC9900"/>
        </a:hlink>
        <a:folHlink>
          <a:srgbClr val="FF0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5">
        <a:dk1>
          <a:srgbClr val="666699"/>
        </a:dk1>
        <a:lt1>
          <a:srgbClr val="FFFFFF"/>
        </a:lt1>
        <a:dk2>
          <a:srgbClr val="000054"/>
        </a:dk2>
        <a:lt2>
          <a:srgbClr val="FFFFFF"/>
        </a:lt2>
        <a:accent1>
          <a:srgbClr val="3333FF"/>
        </a:accent1>
        <a:accent2>
          <a:srgbClr val="006699"/>
        </a:accent2>
        <a:accent3>
          <a:srgbClr val="AAAAB3"/>
        </a:accent3>
        <a:accent4>
          <a:srgbClr val="DADADA"/>
        </a:accent4>
        <a:accent5>
          <a:srgbClr val="ADADFF"/>
        </a:accent5>
        <a:accent6>
          <a:srgbClr val="005C8A"/>
        </a:accent6>
        <a:hlink>
          <a:srgbClr val="669900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6">
        <a:dk1>
          <a:srgbClr val="808080"/>
        </a:dk1>
        <a:lt1>
          <a:srgbClr val="FFFFFF"/>
        </a:lt1>
        <a:dk2>
          <a:srgbClr val="30054B"/>
        </a:dk2>
        <a:lt2>
          <a:srgbClr val="FFFFFF"/>
        </a:lt2>
        <a:accent1>
          <a:srgbClr val="797B9B"/>
        </a:accent1>
        <a:accent2>
          <a:srgbClr val="6B4FB1"/>
        </a:accent2>
        <a:accent3>
          <a:srgbClr val="ADAAB1"/>
        </a:accent3>
        <a:accent4>
          <a:srgbClr val="DADADA"/>
        </a:accent4>
        <a:accent5>
          <a:srgbClr val="BEBFCB"/>
        </a:accent5>
        <a:accent6>
          <a:srgbClr val="6047A0"/>
        </a:accent6>
        <a:hlink>
          <a:srgbClr val="7AACCE"/>
        </a:hlink>
        <a:folHlink>
          <a:srgbClr val="D8D8E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7">
        <a:dk1>
          <a:srgbClr val="808080"/>
        </a:dk1>
        <a:lt1>
          <a:srgbClr val="FFFFCC"/>
        </a:lt1>
        <a:dk2>
          <a:srgbClr val="29527B"/>
        </a:dk2>
        <a:lt2>
          <a:srgbClr val="FFFFFF"/>
        </a:lt2>
        <a:accent1>
          <a:srgbClr val="CCCC00"/>
        </a:accent1>
        <a:accent2>
          <a:srgbClr val="669999"/>
        </a:accent2>
        <a:accent3>
          <a:srgbClr val="ACB3BF"/>
        </a:accent3>
        <a:accent4>
          <a:srgbClr val="DADAAE"/>
        </a:accent4>
        <a:accent5>
          <a:srgbClr val="E2E2AA"/>
        </a:accent5>
        <a:accent6>
          <a:srgbClr val="5C8A8A"/>
        </a:accent6>
        <a:hlink>
          <a:srgbClr val="D8D8EC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8">
        <a:dk1>
          <a:srgbClr val="666699"/>
        </a:dk1>
        <a:lt1>
          <a:srgbClr val="FFFFFF"/>
        </a:lt1>
        <a:dk2>
          <a:srgbClr val="476949"/>
        </a:dk2>
        <a:lt2>
          <a:srgbClr val="FFFFFF"/>
        </a:lt2>
        <a:accent1>
          <a:srgbClr val="CC6600"/>
        </a:accent1>
        <a:accent2>
          <a:srgbClr val="CC9900"/>
        </a:accent2>
        <a:accent3>
          <a:srgbClr val="B1B9B1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452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9">
        <a:dk1>
          <a:srgbClr val="000000"/>
        </a:dk1>
        <a:lt1>
          <a:srgbClr val="FFFFFF"/>
        </a:lt1>
        <a:dk2>
          <a:srgbClr val="7C1302"/>
        </a:dk2>
        <a:lt2>
          <a:srgbClr val="CC9900"/>
        </a:lt2>
        <a:accent1>
          <a:srgbClr val="CC9900"/>
        </a:accent1>
        <a:accent2>
          <a:srgbClr val="CC3300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B92D00"/>
        </a:accent6>
        <a:hlink>
          <a:srgbClr val="808080"/>
        </a:hlink>
        <a:folHlink>
          <a:srgbClr val="CC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etwork 10">
        <a:dk1>
          <a:srgbClr val="000000"/>
        </a:dk1>
        <a:lt1>
          <a:srgbClr val="FFFFFF"/>
        </a:lt1>
        <a:dk2>
          <a:srgbClr val="330066"/>
        </a:dk2>
        <a:lt2>
          <a:srgbClr val="808080"/>
        </a:lt2>
        <a:accent1>
          <a:srgbClr val="CCCC00"/>
        </a:accent1>
        <a:accent2>
          <a:srgbClr val="669999"/>
        </a:accent2>
        <a:accent3>
          <a:srgbClr val="FFFFFF"/>
        </a:accent3>
        <a:accent4>
          <a:srgbClr val="000000"/>
        </a:accent4>
        <a:accent5>
          <a:srgbClr val="E2E2AA"/>
        </a:accent5>
        <a:accent6>
          <a:srgbClr val="5C8A8A"/>
        </a:accent6>
        <a:hlink>
          <a:srgbClr val="7E9CE8"/>
        </a:hlink>
        <a:folHlink>
          <a:srgbClr val="D8D8E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dirty="0" smtClean="0"/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4118</TotalTime>
  <Words>1049</Words>
  <Application>Microsoft Office PowerPoint</Application>
  <PresentationFormat>宽屏</PresentationFormat>
  <Paragraphs>199</Paragraphs>
  <Slides>35</Slides>
  <Notes>11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35</vt:i4>
      </vt:variant>
    </vt:vector>
  </HeadingPairs>
  <TitlesOfParts>
    <vt:vector size="45" baseType="lpstr">
      <vt:lpstr>等线</vt:lpstr>
      <vt:lpstr>华康俪金黑W8(P)</vt:lpstr>
      <vt:lpstr>Microsoft YaHei</vt:lpstr>
      <vt:lpstr>Microsoft YaHei</vt:lpstr>
      <vt:lpstr>Arial</vt:lpstr>
      <vt:lpstr>Arial Black</vt:lpstr>
      <vt:lpstr>Times New Roman</vt:lpstr>
      <vt:lpstr>Wingdings</vt:lpstr>
      <vt:lpstr>Network</vt:lpstr>
      <vt:lpstr>自定义设计方案</vt:lpstr>
      <vt:lpstr>iEDA水滴计划答辩                     ——2024-07期             </vt:lpstr>
      <vt:lpstr>PowerPoint 演示文稿</vt:lpstr>
      <vt:lpstr>1 个人简介：</vt:lpstr>
      <vt:lpstr>PowerPoint 演示文稿</vt:lpstr>
      <vt:lpstr>2.1 C++学习内容</vt:lpstr>
      <vt:lpstr>2.1 C++学习内容</vt:lpstr>
      <vt:lpstr>2.2 学习笔记</vt:lpstr>
      <vt:lpstr>2.3 A-Star算法实现</vt:lpstr>
      <vt:lpstr>算法思想</vt:lpstr>
      <vt:lpstr>算法思想</vt:lpstr>
      <vt:lpstr>算法思想</vt:lpstr>
      <vt:lpstr>算法思想</vt:lpstr>
      <vt:lpstr>2.3 A-Star算法实现</vt:lpstr>
      <vt:lpstr>A-Star算法实现</vt:lpstr>
      <vt:lpstr>A-Star算法运行结果</vt:lpstr>
      <vt:lpstr>2.4 C++学习总结</vt:lpstr>
      <vt:lpstr>PowerPoint 演示文稿</vt:lpstr>
      <vt:lpstr>EDA实习总结 </vt:lpstr>
      <vt:lpstr>3.1 EDA后端全流程学习</vt:lpstr>
      <vt:lpstr>3.1 EDA后端全流程学习</vt:lpstr>
      <vt:lpstr>3.1 EDA后端全流程学习</vt:lpstr>
      <vt:lpstr>3.2 iEDA Flow流程实践</vt:lpstr>
      <vt:lpstr>3.2 iEDA Flow流程实践</vt:lpstr>
      <vt:lpstr>3.3 布局合法化算法实现</vt:lpstr>
      <vt:lpstr>Abacus算法</vt:lpstr>
      <vt:lpstr>PlaceRow函数</vt:lpstr>
      <vt:lpstr>PlaceRow函数</vt:lpstr>
      <vt:lpstr>实现Tetris算法</vt:lpstr>
      <vt:lpstr>实现Tetris算法</vt:lpstr>
      <vt:lpstr>实现Tetris算法</vt:lpstr>
      <vt:lpstr>实验结果-1</vt:lpstr>
      <vt:lpstr>实验结果-2</vt:lpstr>
      <vt:lpstr>PowerPoint 演示文稿</vt:lpstr>
      <vt:lpstr>4 感兴趣的内容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Lau Samuel</dc:creator>
  <cp:lastModifiedBy>LI 子超</cp:lastModifiedBy>
  <cp:revision>2689</cp:revision>
  <dcterms:created xsi:type="dcterms:W3CDTF">2018-08-11T07:24:00Z</dcterms:created>
  <dcterms:modified xsi:type="dcterms:W3CDTF">2024-08-16T11:41:19Z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31BB6DA3ED414C6BA5EC78DEE94590E6</vt:lpwstr>
  </property>
  <property fmtid="{D5CDD505-2E9C-101B-9397-08002B2CF9AE}" pid="3" name="KSOProductBuildVer">
    <vt:lpwstr>2052-11.1.0.12302</vt:lpwstr>
  </property>
</Properties>
</file>